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4"/>
  </p:notesMasterIdLst>
  <p:sldIdLst>
    <p:sldId id="262" r:id="rId5"/>
    <p:sldId id="286" r:id="rId6"/>
    <p:sldId id="269" r:id="rId7"/>
    <p:sldId id="299" r:id="rId8"/>
    <p:sldId id="281" r:id="rId9"/>
    <p:sldId id="280" r:id="rId10"/>
    <p:sldId id="285" r:id="rId11"/>
    <p:sldId id="288" r:id="rId12"/>
    <p:sldId id="289" r:id="rId13"/>
    <p:sldId id="287" r:id="rId14"/>
    <p:sldId id="268" r:id="rId15"/>
    <p:sldId id="270" r:id="rId16"/>
    <p:sldId id="294" r:id="rId17"/>
    <p:sldId id="292" r:id="rId18"/>
    <p:sldId id="273" r:id="rId19"/>
    <p:sldId id="304" r:id="rId20"/>
    <p:sldId id="303" r:id="rId21"/>
    <p:sldId id="282" r:id="rId22"/>
    <p:sldId id="302" r:id="rId23"/>
    <p:sldId id="271" r:id="rId24"/>
    <p:sldId id="279" r:id="rId25"/>
    <p:sldId id="296" r:id="rId26"/>
    <p:sldId id="295" r:id="rId27"/>
    <p:sldId id="274" r:id="rId28"/>
    <p:sldId id="276" r:id="rId29"/>
    <p:sldId id="277" r:id="rId30"/>
    <p:sldId id="301" r:id="rId31"/>
    <p:sldId id="300" r:id="rId32"/>
    <p:sldId id="305" r:id="rId33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FFCC"/>
    <a:srgbClr val="AACAE4"/>
    <a:srgbClr val="DBE0F1"/>
    <a:srgbClr val="D5E1EF"/>
    <a:srgbClr val="D5D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58" d="100"/>
          <a:sy n="5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12524797184143E-2"/>
          <c:y val="0.19582309798165223"/>
          <c:w val="0.96630188111245752"/>
          <c:h val="0.710675227517502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РБ на оказание услуг в зависимости от этапа выявления семьи</c:v>
                </c:pt>
              </c:strCache>
            </c:strRef>
          </c:tx>
          <c:dLbls>
            <c:dLbl>
              <c:idx val="0"/>
              <c:layout>
                <c:manualLayout>
                  <c:x val="4.7483471760156271E-2"/>
                  <c:y val="-1.7541060521435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5F-4022-B099-9B8B106E20F9}"/>
                </c:ext>
              </c:extLst>
            </c:dLbl>
            <c:dLbl>
              <c:idx val="1"/>
              <c:layout>
                <c:manualLayout>
                  <c:x val="1.9912524797184143E-2"/>
                  <c:y val="5.229131698564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5F-4022-B099-9B8B106E20F9}"/>
                </c:ext>
              </c:extLst>
            </c:dLbl>
            <c:dLbl>
              <c:idx val="2"/>
              <c:layout>
                <c:manualLayout>
                  <c:x val="1.0722128736945306E-2"/>
                  <c:y val="2.39665767544786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5F-4022-B099-9B8B106E2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Профилактика</c:v>
                </c:pt>
                <c:pt idx="1">
                  <c:v>Коррекция</c:v>
                </c:pt>
                <c:pt idx="2">
                  <c:v>Реабилитация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6355</c:v>
                </c:pt>
                <c:pt idx="1">
                  <c:v>152500</c:v>
                </c:pt>
                <c:pt idx="2">
                  <c:v>305000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65F-4022-B099-9B8B106E20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954368"/>
        <c:axId val="110957312"/>
      </c:lineChart>
      <c:catAx>
        <c:axId val="110954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957312"/>
        <c:crosses val="autoZero"/>
        <c:auto val="1"/>
        <c:lblAlgn val="ctr"/>
        <c:lblOffset val="100"/>
        <c:noMultiLvlLbl val="0"/>
      </c:catAx>
      <c:valAx>
        <c:axId val="110957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954368"/>
        <c:crosses val="autoZero"/>
        <c:crossBetween val="between"/>
        <c:majorUnit val="5000"/>
        <c:minorUnit val="10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CA8DD-E552-4487-BB97-B510D5F1778B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5F67A-7E4E-4C54-9092-4FF2D46A5117}">
      <dgm:prSet phldrT="[Текст]" custT="1"/>
      <dgm:spPr/>
      <dgm:t>
        <a:bodyPr/>
        <a:lstStyle/>
        <a:p>
          <a:r>
            <a:rPr lang="ru-RU" sz="2400" dirty="0" smtClean="0"/>
            <a:t>Республика Башкортостан</a:t>
          </a:r>
          <a:endParaRPr lang="ru-RU" sz="2400" dirty="0"/>
        </a:p>
      </dgm:t>
    </dgm:pt>
    <dgm:pt modelId="{62929EBF-0F78-48A4-9D65-24589D3582C8}" type="parTrans" cxnId="{CCA8FCAD-4940-417E-8097-CAB284BC6049}">
      <dgm:prSet/>
      <dgm:spPr/>
      <dgm:t>
        <a:bodyPr/>
        <a:lstStyle/>
        <a:p>
          <a:endParaRPr lang="ru-RU"/>
        </a:p>
      </dgm:t>
    </dgm:pt>
    <dgm:pt modelId="{A594FD51-AF4B-465D-924A-4BD596B6DDD6}" type="sibTrans" cxnId="{CCA8FCAD-4940-417E-8097-CAB284BC6049}">
      <dgm:prSet/>
      <dgm:spPr/>
      <dgm:t>
        <a:bodyPr/>
        <a:lstStyle/>
        <a:p>
          <a:endParaRPr lang="ru-RU"/>
        </a:p>
      </dgm:t>
    </dgm:pt>
    <dgm:pt modelId="{B1E2A974-FC74-4E5D-B809-EBB0DCB24709}">
      <dgm:prSet phldrT="[Текст]" custT="1"/>
      <dgm:spPr/>
      <dgm:t>
        <a:bodyPr/>
        <a:lstStyle/>
        <a:p>
          <a:pPr algn="just"/>
          <a:r>
            <a:rPr lang="ru-RU" sz="1600" dirty="0" smtClean="0"/>
            <a:t>Координационный совет при Правительстве Республики Башкортостан по государственной семейной политике</a:t>
          </a:r>
          <a:endParaRPr lang="ru-RU" sz="1600" dirty="0"/>
        </a:p>
      </dgm:t>
    </dgm:pt>
    <dgm:pt modelId="{2E912D73-725C-4A40-A9FF-5A77BB32C1F1}" type="parTrans" cxnId="{BF5508B3-EF86-44B7-9349-CF7181AB0AB9}">
      <dgm:prSet/>
      <dgm:spPr/>
      <dgm:t>
        <a:bodyPr/>
        <a:lstStyle/>
        <a:p>
          <a:endParaRPr lang="ru-RU"/>
        </a:p>
      </dgm:t>
    </dgm:pt>
    <dgm:pt modelId="{DB01561E-2265-4CA1-889D-61CCB3B9414A}" type="sibTrans" cxnId="{BF5508B3-EF86-44B7-9349-CF7181AB0AB9}">
      <dgm:prSet/>
      <dgm:spPr/>
      <dgm:t>
        <a:bodyPr/>
        <a:lstStyle/>
        <a:p>
          <a:endParaRPr lang="ru-RU"/>
        </a:p>
      </dgm:t>
    </dgm:pt>
    <dgm:pt modelId="{C9384F3E-DC72-48B2-84C5-DF0C0A992E5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Муниципальные районы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 (городские округа)</a:t>
          </a:r>
          <a:endParaRPr lang="ru-RU" sz="2400" dirty="0"/>
        </a:p>
      </dgm:t>
    </dgm:pt>
    <dgm:pt modelId="{DD4B9405-4C7B-4B2B-B9D4-E9D1A40AFE09}" type="parTrans" cxnId="{4A9B0EBF-17CA-43A9-9895-C26F593D0071}">
      <dgm:prSet/>
      <dgm:spPr/>
      <dgm:t>
        <a:bodyPr/>
        <a:lstStyle/>
        <a:p>
          <a:endParaRPr lang="ru-RU"/>
        </a:p>
      </dgm:t>
    </dgm:pt>
    <dgm:pt modelId="{38F57750-968C-4B76-AF28-5B907419D4F1}" type="sibTrans" cxnId="{4A9B0EBF-17CA-43A9-9895-C26F593D0071}">
      <dgm:prSet/>
      <dgm:spPr/>
      <dgm:t>
        <a:bodyPr/>
        <a:lstStyle/>
        <a:p>
          <a:endParaRPr lang="ru-RU"/>
        </a:p>
      </dgm:t>
    </dgm:pt>
    <dgm:pt modelId="{55C46E8A-CBBE-42F9-AA7F-28603824318B}">
      <dgm:prSet custT="1"/>
      <dgm:spPr/>
      <dgm:t>
        <a:bodyPr/>
        <a:lstStyle/>
        <a:p>
          <a:pPr marL="171450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27371500-F738-4FC2-9CE0-6C1D7B19FDC6}" type="parTrans" cxnId="{4574F42E-122A-471D-9D1F-D5C29667D1C8}">
      <dgm:prSet/>
      <dgm:spPr/>
      <dgm:t>
        <a:bodyPr/>
        <a:lstStyle/>
        <a:p>
          <a:endParaRPr lang="ru-RU"/>
        </a:p>
      </dgm:t>
    </dgm:pt>
    <dgm:pt modelId="{FB3367A0-9C32-4296-9C54-9213DD528A2F}" type="sibTrans" cxnId="{4574F42E-122A-471D-9D1F-D5C29667D1C8}">
      <dgm:prSet/>
      <dgm:spPr/>
      <dgm:t>
        <a:bodyPr/>
        <a:lstStyle/>
        <a:p>
          <a:endParaRPr lang="ru-RU"/>
        </a:p>
      </dgm:t>
    </dgm:pt>
    <dgm:pt modelId="{930D8B49-7AB6-4375-9819-0FF1F36A0B42}">
      <dgm:prSet custT="1"/>
      <dgm:spPr/>
      <dgm:t>
        <a:bodyPr/>
        <a:lstStyle/>
        <a:p>
          <a:pPr marL="172800" indent="-17280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 Координационные советы муниципальных районов и городских округов Республики Башкортостан по семейной политике</a:t>
          </a:r>
          <a:endParaRPr lang="ru-RU" sz="1600" dirty="0"/>
        </a:p>
      </dgm:t>
    </dgm:pt>
    <dgm:pt modelId="{11CCC427-5C3B-4480-9B7E-51EDC61C8FAC}" type="parTrans" cxnId="{E4381248-98F8-4559-8E73-072DA4E81504}">
      <dgm:prSet/>
      <dgm:spPr/>
      <dgm:t>
        <a:bodyPr/>
        <a:lstStyle/>
        <a:p>
          <a:endParaRPr lang="ru-RU"/>
        </a:p>
      </dgm:t>
    </dgm:pt>
    <dgm:pt modelId="{8D65B506-4AD8-4C1F-B16E-A52B51CDA5F9}" type="sibTrans" cxnId="{E4381248-98F8-4559-8E73-072DA4E81504}">
      <dgm:prSet/>
      <dgm:spPr/>
      <dgm:t>
        <a:bodyPr/>
        <a:lstStyle/>
        <a:p>
          <a:endParaRPr lang="ru-RU"/>
        </a:p>
      </dgm:t>
    </dgm:pt>
    <dgm:pt modelId="{597E3D4D-1F11-4C62-BB32-DF66B189EE34}">
      <dgm:prSet custT="1"/>
      <dgm:spPr/>
      <dgm:t>
        <a:bodyPr/>
        <a:lstStyle/>
        <a:p>
          <a:pPr marL="114300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28AC3751-0924-4DF8-80F7-07F57D47D0FB}" type="parTrans" cxnId="{07582F6F-D9E5-491B-A028-0BF0A782AEA1}">
      <dgm:prSet/>
      <dgm:spPr/>
      <dgm:t>
        <a:bodyPr/>
        <a:lstStyle/>
        <a:p>
          <a:endParaRPr lang="ru-RU"/>
        </a:p>
      </dgm:t>
    </dgm:pt>
    <dgm:pt modelId="{C970AD02-209A-4FDE-9483-5F91A2236FD8}" type="sibTrans" cxnId="{07582F6F-D9E5-491B-A028-0BF0A782AEA1}">
      <dgm:prSet/>
      <dgm:spPr/>
      <dgm:t>
        <a:bodyPr/>
        <a:lstStyle/>
        <a:p>
          <a:endParaRPr lang="ru-RU"/>
        </a:p>
      </dgm:t>
    </dgm:pt>
    <dgm:pt modelId="{EC0DC67B-60D9-40F3-8AE3-65CF6E704DA2}">
      <dgm:prSet custT="1"/>
      <dgm:spPr/>
      <dgm:t>
        <a:bodyPr/>
        <a:lstStyle/>
        <a:p>
          <a:pPr marL="171450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E1E3E46E-C3A9-4F5A-AE0B-4A93BFFCA0DB}" type="parTrans" cxnId="{097E3020-409C-49D0-BE62-922088742E62}">
      <dgm:prSet/>
      <dgm:spPr/>
      <dgm:t>
        <a:bodyPr/>
        <a:lstStyle/>
        <a:p>
          <a:endParaRPr lang="ru-RU"/>
        </a:p>
      </dgm:t>
    </dgm:pt>
    <dgm:pt modelId="{DC2A418C-EDBE-446E-AA3A-F345B9F7329E}" type="sibTrans" cxnId="{097E3020-409C-49D0-BE62-922088742E62}">
      <dgm:prSet/>
      <dgm:spPr/>
      <dgm:t>
        <a:bodyPr/>
        <a:lstStyle/>
        <a:p>
          <a:endParaRPr lang="ru-RU"/>
        </a:p>
      </dgm:t>
    </dgm:pt>
    <dgm:pt modelId="{88CBC0D1-4775-42C6-B1FD-42913DFFAB8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Сельские советы,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chemeClr val="bg1"/>
              </a:solidFill>
            </a:rPr>
            <a:t>городские районы </a:t>
          </a:r>
          <a:endParaRPr lang="ru-RU" sz="2400" dirty="0">
            <a:solidFill>
              <a:schemeClr val="bg1"/>
            </a:solidFill>
          </a:endParaRPr>
        </a:p>
      </dgm:t>
    </dgm:pt>
    <dgm:pt modelId="{68BE0590-00A2-478D-AF06-672705DCC35B}" type="sibTrans" cxnId="{46CF2261-2919-44E5-8566-46A21FD98794}">
      <dgm:prSet/>
      <dgm:spPr/>
      <dgm:t>
        <a:bodyPr/>
        <a:lstStyle/>
        <a:p>
          <a:endParaRPr lang="ru-RU"/>
        </a:p>
      </dgm:t>
    </dgm:pt>
    <dgm:pt modelId="{F5742B74-105C-4623-8F09-1F6772B1D641}" type="parTrans" cxnId="{46CF2261-2919-44E5-8566-46A21FD98794}">
      <dgm:prSet/>
      <dgm:spPr/>
      <dgm:t>
        <a:bodyPr/>
        <a:lstStyle/>
        <a:p>
          <a:endParaRPr lang="ru-RU"/>
        </a:p>
      </dgm:t>
    </dgm:pt>
    <dgm:pt modelId="{64CBB821-7275-4738-91A3-3AC0917ADBED}">
      <dgm:prSet phldrT="[Текст]" custT="1"/>
      <dgm:spPr/>
      <dgm:t>
        <a:bodyPr/>
        <a:lstStyle/>
        <a:p>
          <a:pPr algn="just"/>
          <a:r>
            <a:rPr lang="ru-RU" sz="1600" dirty="0" smtClean="0"/>
            <a:t>Территориальные рабочие группы по сопровождению семей</a:t>
          </a:r>
          <a:endParaRPr lang="ru-RU" sz="1600" dirty="0"/>
        </a:p>
      </dgm:t>
    </dgm:pt>
    <dgm:pt modelId="{A15F5DE5-8671-4786-8FCD-57824449D3A3}" type="parTrans" cxnId="{EB1993A3-06D6-43CD-B2BD-DCA2247471EF}">
      <dgm:prSet/>
      <dgm:spPr/>
      <dgm:t>
        <a:bodyPr/>
        <a:lstStyle/>
        <a:p>
          <a:endParaRPr lang="ru-RU"/>
        </a:p>
      </dgm:t>
    </dgm:pt>
    <dgm:pt modelId="{7D7E1B51-340C-4C64-8F7E-C252308538D4}" type="sibTrans" cxnId="{EB1993A3-06D6-43CD-B2BD-DCA2247471EF}">
      <dgm:prSet/>
      <dgm:spPr/>
      <dgm:t>
        <a:bodyPr/>
        <a:lstStyle/>
        <a:p>
          <a:endParaRPr lang="ru-RU"/>
        </a:p>
      </dgm:t>
    </dgm:pt>
    <dgm:pt modelId="{E994E936-E1BF-4783-8E9D-B41E96E57392}">
      <dgm:prSet phldrT="[Текст]" custT="1"/>
      <dgm:spPr/>
      <dgm:t>
        <a:bodyPr/>
        <a:lstStyle/>
        <a:p>
          <a:pPr algn="just"/>
          <a:r>
            <a:rPr lang="ru-RU" sz="1600" dirty="0" smtClean="0"/>
            <a:t>Возглавляются главами администраций городских районов, сельских поселений муниципальных районов Республики Башкортостан</a:t>
          </a:r>
          <a:endParaRPr lang="ru-RU" sz="1600" dirty="0"/>
        </a:p>
      </dgm:t>
    </dgm:pt>
    <dgm:pt modelId="{9D9EF08B-4F36-4C90-A8AD-32323A552A9B}" type="parTrans" cxnId="{EC635EAC-FAD3-444C-98F2-59393EDDC67E}">
      <dgm:prSet/>
      <dgm:spPr/>
      <dgm:t>
        <a:bodyPr/>
        <a:lstStyle/>
        <a:p>
          <a:endParaRPr lang="ru-RU"/>
        </a:p>
      </dgm:t>
    </dgm:pt>
    <dgm:pt modelId="{EC6F30C2-23B0-4443-9432-21F0AAA3A5C9}" type="sibTrans" cxnId="{EC635EAC-FAD3-444C-98F2-59393EDDC67E}">
      <dgm:prSet/>
      <dgm:spPr/>
      <dgm:t>
        <a:bodyPr/>
        <a:lstStyle/>
        <a:p>
          <a:endParaRPr lang="ru-RU"/>
        </a:p>
      </dgm:t>
    </dgm:pt>
    <dgm:pt modelId="{6C39FF79-D2C2-455B-B35A-4321A0F87166}">
      <dgm:prSet phldrT="[Текст]" custT="1"/>
      <dgm:spPr/>
      <dgm:t>
        <a:bodyPr/>
        <a:lstStyle/>
        <a:p>
          <a:pPr algn="just"/>
          <a:r>
            <a:rPr lang="ru-RU" sz="1600" dirty="0" smtClean="0"/>
            <a:t>Возглавляется заместителем Премьер-министра Правительства Республики Башкортостан</a:t>
          </a:r>
          <a:endParaRPr lang="ru-RU" sz="1600" dirty="0"/>
        </a:p>
      </dgm:t>
    </dgm:pt>
    <dgm:pt modelId="{4A595830-0C64-4DE7-A5A8-7646CA9660F1}" type="parTrans" cxnId="{7BF5F808-76B9-4BF1-AFD5-31CFE6CA03F5}">
      <dgm:prSet/>
      <dgm:spPr/>
      <dgm:t>
        <a:bodyPr/>
        <a:lstStyle/>
        <a:p>
          <a:endParaRPr lang="ru-RU"/>
        </a:p>
      </dgm:t>
    </dgm:pt>
    <dgm:pt modelId="{7B833057-DB63-482E-BBBF-41059151293C}" type="sibTrans" cxnId="{7BF5F808-76B9-4BF1-AFD5-31CFE6CA03F5}">
      <dgm:prSet/>
      <dgm:spPr/>
      <dgm:t>
        <a:bodyPr/>
        <a:lstStyle/>
        <a:p>
          <a:endParaRPr lang="ru-RU"/>
        </a:p>
      </dgm:t>
    </dgm:pt>
    <dgm:pt modelId="{ADC2CDEF-7761-48C5-B426-D6782EDDB7FE}">
      <dgm:prSet custT="1"/>
      <dgm:spPr/>
      <dgm:t>
        <a:bodyPr/>
        <a:lstStyle/>
        <a:p>
          <a:pPr marL="172800" marR="0" indent="-17280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Возглавляются главами муниципальных районов, городских округов</a:t>
          </a:r>
        </a:p>
      </dgm:t>
    </dgm:pt>
    <dgm:pt modelId="{5651509E-30E0-4491-9056-87447F94EC76}" type="parTrans" cxnId="{43FADC23-911B-40E7-819F-A2B68932B4B4}">
      <dgm:prSet/>
      <dgm:spPr/>
      <dgm:t>
        <a:bodyPr/>
        <a:lstStyle/>
        <a:p>
          <a:endParaRPr lang="ru-RU"/>
        </a:p>
      </dgm:t>
    </dgm:pt>
    <dgm:pt modelId="{89C263A2-9C7A-412B-B78E-E76539338C20}" type="sibTrans" cxnId="{43FADC23-911B-40E7-819F-A2B68932B4B4}">
      <dgm:prSet/>
      <dgm:spPr/>
      <dgm:t>
        <a:bodyPr/>
        <a:lstStyle/>
        <a:p>
          <a:endParaRPr lang="ru-RU"/>
        </a:p>
      </dgm:t>
    </dgm:pt>
    <dgm:pt modelId="{7FEA3AF0-52DD-4AA7-83DD-139B0273C3BB}">
      <dgm:prSet custT="1"/>
      <dgm:spPr/>
      <dgm:t>
        <a:bodyPr/>
        <a:lstStyle/>
        <a:p>
          <a:pPr marL="172800" marR="0" indent="-17280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При центрах «Семья» создаются межведомственные рабочие группы по сопровождению семей</a:t>
          </a:r>
        </a:p>
      </dgm:t>
    </dgm:pt>
    <dgm:pt modelId="{7CF05319-64F2-4B91-829D-03D58FF83DF7}" type="parTrans" cxnId="{CBD8389C-A5B1-4CC3-A1FF-944C1E5CCEE8}">
      <dgm:prSet/>
      <dgm:spPr/>
      <dgm:t>
        <a:bodyPr/>
        <a:lstStyle/>
        <a:p>
          <a:endParaRPr lang="ru-RU"/>
        </a:p>
      </dgm:t>
    </dgm:pt>
    <dgm:pt modelId="{5618A40E-C93F-4D00-B1ED-265E509FC8A3}" type="sibTrans" cxnId="{CBD8389C-A5B1-4CC3-A1FF-944C1E5CCEE8}">
      <dgm:prSet/>
      <dgm:spPr/>
      <dgm:t>
        <a:bodyPr/>
        <a:lstStyle/>
        <a:p>
          <a:endParaRPr lang="ru-RU"/>
        </a:p>
      </dgm:t>
    </dgm:pt>
    <dgm:pt modelId="{862FB3C5-B390-4EFF-96C4-681A939577A0}" type="pres">
      <dgm:prSet presAssocID="{D53CA8DD-E552-4487-BB97-B510D5F177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667B9-A697-4747-B760-9027833E513E}" type="pres">
      <dgm:prSet presAssocID="{1125F67A-7E4E-4C54-9092-4FF2D46A5117}" presName="linNode" presStyleCnt="0"/>
      <dgm:spPr/>
    </dgm:pt>
    <dgm:pt modelId="{C6331900-1F1C-451C-BF34-63E2AC510D3B}" type="pres">
      <dgm:prSet presAssocID="{1125F67A-7E4E-4C54-9092-4FF2D46A5117}" presName="parentText" presStyleLbl="node1" presStyleIdx="0" presStyleCnt="3" custScaleX="100000" custScaleY="1563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99E45-33FE-472B-AE18-42D11FB938E3}" type="pres">
      <dgm:prSet presAssocID="{1125F67A-7E4E-4C54-9092-4FF2D46A5117}" presName="descendantText" presStyleLbl="alignAccFollowNode1" presStyleIdx="0" presStyleCnt="3" custScaleY="194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0C2BA-9D5F-4600-BCCB-1639B0C59BEA}" type="pres">
      <dgm:prSet presAssocID="{A594FD51-AF4B-465D-924A-4BD596B6DDD6}" presName="sp" presStyleCnt="0"/>
      <dgm:spPr/>
    </dgm:pt>
    <dgm:pt modelId="{EF3E94CC-A0CE-43A6-8089-C5655B62DEFB}" type="pres">
      <dgm:prSet presAssocID="{C9384F3E-DC72-48B2-84C5-DF0C0A992E5E}" presName="linNode" presStyleCnt="0"/>
      <dgm:spPr/>
    </dgm:pt>
    <dgm:pt modelId="{B9A3A112-C930-42B5-BA3A-C992F7E06BB0}" type="pres">
      <dgm:prSet presAssocID="{C9384F3E-DC72-48B2-84C5-DF0C0A992E5E}" presName="parentText" presStyleLbl="node1" presStyleIdx="1" presStyleCnt="3" custScaleX="100000" custScaleY="2170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D773D-B010-4DEC-A5E2-DEEC74E2DCD4}" type="pres">
      <dgm:prSet presAssocID="{C9384F3E-DC72-48B2-84C5-DF0C0A992E5E}" presName="descendantText" presStyleLbl="alignAccFollowNode1" presStyleIdx="1" presStyleCnt="3" custScaleY="31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921A5-D20A-4B94-BBDE-A175828FA183}" type="pres">
      <dgm:prSet presAssocID="{38F57750-968C-4B76-AF28-5B907419D4F1}" presName="sp" presStyleCnt="0"/>
      <dgm:spPr/>
    </dgm:pt>
    <dgm:pt modelId="{3C27CB15-F4CD-4803-8300-900232B98D32}" type="pres">
      <dgm:prSet presAssocID="{88CBC0D1-4775-42C6-B1FD-42913DFFAB8E}" presName="linNode" presStyleCnt="0"/>
      <dgm:spPr/>
    </dgm:pt>
    <dgm:pt modelId="{9F50EE2D-9E89-4A9B-B29F-F68AC8FCC07F}" type="pres">
      <dgm:prSet presAssocID="{88CBC0D1-4775-42C6-B1FD-42913DFFAB8E}" presName="parentText" presStyleLbl="node1" presStyleIdx="2" presStyleCnt="3" custScaleY="2410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70CDB-209A-4693-8337-2EF51B2E7403}" type="pres">
      <dgm:prSet presAssocID="{88CBC0D1-4775-42C6-B1FD-42913DFFAB8E}" presName="descendantText" presStyleLbl="alignAccFollowNode1" presStyleIdx="2" presStyleCnt="3" custScaleY="298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31B80C-2A34-4C13-8A7C-1EBE89894587}" type="presOf" srcId="{6C39FF79-D2C2-455B-B35A-4321A0F87166}" destId="{BD899E45-33FE-472B-AE18-42D11FB938E3}" srcOrd="0" destOrd="1" presId="urn:microsoft.com/office/officeart/2005/8/layout/vList5"/>
    <dgm:cxn modelId="{E71DBC05-3692-4CBD-86F7-69417651AFA1}" type="presOf" srcId="{B1E2A974-FC74-4E5D-B809-EBB0DCB24709}" destId="{BD899E45-33FE-472B-AE18-42D11FB938E3}" srcOrd="0" destOrd="0" presId="urn:microsoft.com/office/officeart/2005/8/layout/vList5"/>
    <dgm:cxn modelId="{BF5508B3-EF86-44B7-9349-CF7181AB0AB9}" srcId="{1125F67A-7E4E-4C54-9092-4FF2D46A5117}" destId="{B1E2A974-FC74-4E5D-B809-EBB0DCB24709}" srcOrd="0" destOrd="0" parTransId="{2E912D73-725C-4A40-A9FF-5A77BB32C1F1}" sibTransId="{DB01561E-2265-4CA1-889D-61CCB3B9414A}"/>
    <dgm:cxn modelId="{E5C10BBA-1A84-4AFA-8B34-D7DB5EEC0E49}" type="presOf" srcId="{D53CA8DD-E552-4487-BB97-B510D5F1778B}" destId="{862FB3C5-B390-4EFF-96C4-681A939577A0}" srcOrd="0" destOrd="0" presId="urn:microsoft.com/office/officeart/2005/8/layout/vList5"/>
    <dgm:cxn modelId="{20BA90C3-AABA-4980-A54F-E23E501FFCA9}" type="presOf" srcId="{597E3D4D-1F11-4C62-BB32-DF66B189EE34}" destId="{49ED773D-B010-4DEC-A5E2-DEEC74E2DCD4}" srcOrd="0" destOrd="5" presId="urn:microsoft.com/office/officeart/2005/8/layout/vList5"/>
    <dgm:cxn modelId="{70BFFFDE-9030-4B19-AB8E-154AC803DB7C}" type="presOf" srcId="{88CBC0D1-4775-42C6-B1FD-42913DFFAB8E}" destId="{9F50EE2D-9E89-4A9B-B29F-F68AC8FCC07F}" srcOrd="0" destOrd="0" presId="urn:microsoft.com/office/officeart/2005/8/layout/vList5"/>
    <dgm:cxn modelId="{07582F6F-D9E5-491B-A028-0BF0A782AEA1}" srcId="{C9384F3E-DC72-48B2-84C5-DF0C0A992E5E}" destId="{597E3D4D-1F11-4C62-BB32-DF66B189EE34}" srcOrd="5" destOrd="0" parTransId="{28AC3751-0924-4DF8-80F7-07F57D47D0FB}" sibTransId="{C970AD02-209A-4FDE-9483-5F91A2236FD8}"/>
    <dgm:cxn modelId="{19CD236D-0132-4873-885C-61F28F7D2942}" type="presOf" srcId="{EC0DC67B-60D9-40F3-8AE3-65CF6E704DA2}" destId="{49ED773D-B010-4DEC-A5E2-DEEC74E2DCD4}" srcOrd="0" destOrd="4" presId="urn:microsoft.com/office/officeart/2005/8/layout/vList5"/>
    <dgm:cxn modelId="{CBD8389C-A5B1-4CC3-A1FF-944C1E5CCEE8}" srcId="{C9384F3E-DC72-48B2-84C5-DF0C0A992E5E}" destId="{7FEA3AF0-52DD-4AA7-83DD-139B0273C3BB}" srcOrd="3" destOrd="0" parTransId="{7CF05319-64F2-4B91-829D-03D58FF83DF7}" sibTransId="{5618A40E-C93F-4D00-B1ED-265E509FC8A3}"/>
    <dgm:cxn modelId="{43FADC23-911B-40E7-819F-A2B68932B4B4}" srcId="{C9384F3E-DC72-48B2-84C5-DF0C0A992E5E}" destId="{ADC2CDEF-7761-48C5-B426-D6782EDDB7FE}" srcOrd="2" destOrd="0" parTransId="{5651509E-30E0-4491-9056-87447F94EC76}" sibTransId="{89C263A2-9C7A-412B-B78E-E76539338C20}"/>
    <dgm:cxn modelId="{B2E55736-1331-4AF3-8A87-572C24571A7C}" type="presOf" srcId="{1125F67A-7E4E-4C54-9092-4FF2D46A5117}" destId="{C6331900-1F1C-451C-BF34-63E2AC510D3B}" srcOrd="0" destOrd="0" presId="urn:microsoft.com/office/officeart/2005/8/layout/vList5"/>
    <dgm:cxn modelId="{BD722346-8379-4D37-B304-2ECBEB8693DB}" type="presOf" srcId="{ADC2CDEF-7761-48C5-B426-D6782EDDB7FE}" destId="{49ED773D-B010-4DEC-A5E2-DEEC74E2DCD4}" srcOrd="0" destOrd="2" presId="urn:microsoft.com/office/officeart/2005/8/layout/vList5"/>
    <dgm:cxn modelId="{4A9B0EBF-17CA-43A9-9895-C26F593D0071}" srcId="{D53CA8DD-E552-4487-BB97-B510D5F1778B}" destId="{C9384F3E-DC72-48B2-84C5-DF0C0A992E5E}" srcOrd="1" destOrd="0" parTransId="{DD4B9405-4C7B-4B2B-B9D4-E9D1A40AFE09}" sibTransId="{38F57750-968C-4B76-AF28-5B907419D4F1}"/>
    <dgm:cxn modelId="{58164FC1-D9D3-4165-8540-5EA11E2FAADF}" type="presOf" srcId="{930D8B49-7AB6-4375-9819-0FF1F36A0B42}" destId="{49ED773D-B010-4DEC-A5E2-DEEC74E2DCD4}" srcOrd="0" destOrd="1" presId="urn:microsoft.com/office/officeart/2005/8/layout/vList5"/>
    <dgm:cxn modelId="{7BF5F808-76B9-4BF1-AFD5-31CFE6CA03F5}" srcId="{1125F67A-7E4E-4C54-9092-4FF2D46A5117}" destId="{6C39FF79-D2C2-455B-B35A-4321A0F87166}" srcOrd="1" destOrd="0" parTransId="{4A595830-0C64-4DE7-A5A8-7646CA9660F1}" sibTransId="{7B833057-DB63-482E-BBBF-41059151293C}"/>
    <dgm:cxn modelId="{EB1993A3-06D6-43CD-B2BD-DCA2247471EF}" srcId="{88CBC0D1-4775-42C6-B1FD-42913DFFAB8E}" destId="{64CBB821-7275-4738-91A3-3AC0917ADBED}" srcOrd="0" destOrd="0" parTransId="{A15F5DE5-8671-4786-8FCD-57824449D3A3}" sibTransId="{7D7E1B51-340C-4C64-8F7E-C252308538D4}"/>
    <dgm:cxn modelId="{E452ACBB-9CFB-4A2C-87EB-73C8B6117C83}" type="presOf" srcId="{64CBB821-7275-4738-91A3-3AC0917ADBED}" destId="{21D70CDB-209A-4693-8337-2EF51B2E7403}" srcOrd="0" destOrd="0" presId="urn:microsoft.com/office/officeart/2005/8/layout/vList5"/>
    <dgm:cxn modelId="{097E3020-409C-49D0-BE62-922088742E62}" srcId="{C9384F3E-DC72-48B2-84C5-DF0C0A992E5E}" destId="{EC0DC67B-60D9-40F3-8AE3-65CF6E704DA2}" srcOrd="4" destOrd="0" parTransId="{E1E3E46E-C3A9-4F5A-AE0B-4A93BFFCA0DB}" sibTransId="{DC2A418C-EDBE-446E-AA3A-F345B9F7329E}"/>
    <dgm:cxn modelId="{796EFFF8-8E78-4D25-BA66-97F6509F556A}" type="presOf" srcId="{55C46E8A-CBBE-42F9-AA7F-28603824318B}" destId="{49ED773D-B010-4DEC-A5E2-DEEC74E2DCD4}" srcOrd="0" destOrd="0" presId="urn:microsoft.com/office/officeart/2005/8/layout/vList5"/>
    <dgm:cxn modelId="{E4381248-98F8-4559-8E73-072DA4E81504}" srcId="{C9384F3E-DC72-48B2-84C5-DF0C0A992E5E}" destId="{930D8B49-7AB6-4375-9819-0FF1F36A0B42}" srcOrd="1" destOrd="0" parTransId="{11CCC427-5C3B-4480-9B7E-51EDC61C8FAC}" sibTransId="{8D65B506-4AD8-4C1F-B16E-A52B51CDA5F9}"/>
    <dgm:cxn modelId="{4574F42E-122A-471D-9D1F-D5C29667D1C8}" srcId="{C9384F3E-DC72-48B2-84C5-DF0C0A992E5E}" destId="{55C46E8A-CBBE-42F9-AA7F-28603824318B}" srcOrd="0" destOrd="0" parTransId="{27371500-F738-4FC2-9CE0-6C1D7B19FDC6}" sibTransId="{FB3367A0-9C32-4296-9C54-9213DD528A2F}"/>
    <dgm:cxn modelId="{80EE6304-CE9A-4225-A295-16462CE87B4B}" type="presOf" srcId="{7FEA3AF0-52DD-4AA7-83DD-139B0273C3BB}" destId="{49ED773D-B010-4DEC-A5E2-DEEC74E2DCD4}" srcOrd="0" destOrd="3" presId="urn:microsoft.com/office/officeart/2005/8/layout/vList5"/>
    <dgm:cxn modelId="{40CA62EE-5201-4305-94E4-9935C16FFBCC}" type="presOf" srcId="{C9384F3E-DC72-48B2-84C5-DF0C0A992E5E}" destId="{B9A3A112-C930-42B5-BA3A-C992F7E06BB0}" srcOrd="0" destOrd="0" presId="urn:microsoft.com/office/officeart/2005/8/layout/vList5"/>
    <dgm:cxn modelId="{0D93579E-F6A5-44C4-AECE-8CFF203660F1}" type="presOf" srcId="{E994E936-E1BF-4783-8E9D-B41E96E57392}" destId="{21D70CDB-209A-4693-8337-2EF51B2E7403}" srcOrd="0" destOrd="1" presId="urn:microsoft.com/office/officeart/2005/8/layout/vList5"/>
    <dgm:cxn modelId="{46CF2261-2919-44E5-8566-46A21FD98794}" srcId="{D53CA8DD-E552-4487-BB97-B510D5F1778B}" destId="{88CBC0D1-4775-42C6-B1FD-42913DFFAB8E}" srcOrd="2" destOrd="0" parTransId="{F5742B74-105C-4623-8F09-1F6772B1D641}" sibTransId="{68BE0590-00A2-478D-AF06-672705DCC35B}"/>
    <dgm:cxn modelId="{EC635EAC-FAD3-444C-98F2-59393EDDC67E}" srcId="{88CBC0D1-4775-42C6-B1FD-42913DFFAB8E}" destId="{E994E936-E1BF-4783-8E9D-B41E96E57392}" srcOrd="1" destOrd="0" parTransId="{9D9EF08B-4F36-4C90-A8AD-32323A552A9B}" sibTransId="{EC6F30C2-23B0-4443-9432-21F0AAA3A5C9}"/>
    <dgm:cxn modelId="{CCA8FCAD-4940-417E-8097-CAB284BC6049}" srcId="{D53CA8DD-E552-4487-BB97-B510D5F1778B}" destId="{1125F67A-7E4E-4C54-9092-4FF2D46A5117}" srcOrd="0" destOrd="0" parTransId="{62929EBF-0F78-48A4-9D65-24589D3582C8}" sibTransId="{A594FD51-AF4B-465D-924A-4BD596B6DDD6}"/>
    <dgm:cxn modelId="{D790DCDC-9583-469E-99CC-D85710337AEF}" type="presParOf" srcId="{862FB3C5-B390-4EFF-96C4-681A939577A0}" destId="{3D4667B9-A697-4747-B760-9027833E513E}" srcOrd="0" destOrd="0" presId="urn:microsoft.com/office/officeart/2005/8/layout/vList5"/>
    <dgm:cxn modelId="{9ED8C27B-D237-4EB1-88C6-A1CC695B20E3}" type="presParOf" srcId="{3D4667B9-A697-4747-B760-9027833E513E}" destId="{C6331900-1F1C-451C-BF34-63E2AC510D3B}" srcOrd="0" destOrd="0" presId="urn:microsoft.com/office/officeart/2005/8/layout/vList5"/>
    <dgm:cxn modelId="{FC0E5E8F-54BB-4F8D-8642-B58E7ED1F9D0}" type="presParOf" srcId="{3D4667B9-A697-4747-B760-9027833E513E}" destId="{BD899E45-33FE-472B-AE18-42D11FB938E3}" srcOrd="1" destOrd="0" presId="urn:microsoft.com/office/officeart/2005/8/layout/vList5"/>
    <dgm:cxn modelId="{13C2FE2C-D656-4AED-8D1C-0404296F1D4A}" type="presParOf" srcId="{862FB3C5-B390-4EFF-96C4-681A939577A0}" destId="{1230C2BA-9D5F-4600-BCCB-1639B0C59BEA}" srcOrd="1" destOrd="0" presId="urn:microsoft.com/office/officeart/2005/8/layout/vList5"/>
    <dgm:cxn modelId="{33EE5665-76F9-4350-AF36-24FD8E3172B9}" type="presParOf" srcId="{862FB3C5-B390-4EFF-96C4-681A939577A0}" destId="{EF3E94CC-A0CE-43A6-8089-C5655B62DEFB}" srcOrd="2" destOrd="0" presId="urn:microsoft.com/office/officeart/2005/8/layout/vList5"/>
    <dgm:cxn modelId="{B410CBBC-2BA6-400F-8C3B-C0B0BC92730E}" type="presParOf" srcId="{EF3E94CC-A0CE-43A6-8089-C5655B62DEFB}" destId="{B9A3A112-C930-42B5-BA3A-C992F7E06BB0}" srcOrd="0" destOrd="0" presId="urn:microsoft.com/office/officeart/2005/8/layout/vList5"/>
    <dgm:cxn modelId="{309CFC9E-C1CE-49D4-AB21-DB6368897CE7}" type="presParOf" srcId="{EF3E94CC-A0CE-43A6-8089-C5655B62DEFB}" destId="{49ED773D-B010-4DEC-A5E2-DEEC74E2DCD4}" srcOrd="1" destOrd="0" presId="urn:microsoft.com/office/officeart/2005/8/layout/vList5"/>
    <dgm:cxn modelId="{86259689-FD1E-4BA2-9892-D07DC62C7DDD}" type="presParOf" srcId="{862FB3C5-B390-4EFF-96C4-681A939577A0}" destId="{831921A5-D20A-4B94-BBDE-A175828FA183}" srcOrd="3" destOrd="0" presId="urn:microsoft.com/office/officeart/2005/8/layout/vList5"/>
    <dgm:cxn modelId="{AEC63EA7-3909-44CC-BDE1-D692E29AA5C6}" type="presParOf" srcId="{862FB3C5-B390-4EFF-96C4-681A939577A0}" destId="{3C27CB15-F4CD-4803-8300-900232B98D32}" srcOrd="4" destOrd="0" presId="urn:microsoft.com/office/officeart/2005/8/layout/vList5"/>
    <dgm:cxn modelId="{E546432A-5FF5-403E-8736-A0579F0731C4}" type="presParOf" srcId="{3C27CB15-F4CD-4803-8300-900232B98D32}" destId="{9F50EE2D-9E89-4A9B-B29F-F68AC8FCC07F}" srcOrd="0" destOrd="0" presId="urn:microsoft.com/office/officeart/2005/8/layout/vList5"/>
    <dgm:cxn modelId="{9132D17B-D073-4D16-93F0-D17ECB772882}" type="presParOf" srcId="{3C27CB15-F4CD-4803-8300-900232B98D32}" destId="{21D70CDB-209A-4693-8337-2EF51B2E74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FDEAD-35FC-43AA-A7C2-49D37CDBAD0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032A068-C3D0-40D3-9A56-85C4D8C063CA}">
      <dgm:prSet phldrT="[Текст]" custT="1"/>
      <dgm:spPr/>
      <dgm:t>
        <a:bodyPr/>
        <a:lstStyle/>
        <a:p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ПРОФИЛАКТИКА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E57BA-5DB3-442B-BB88-536F4232B323}" type="parTrans" cxnId="{1B40E5BC-D3E1-48D6-943D-FC611B166582}">
      <dgm:prSet/>
      <dgm:spPr/>
      <dgm:t>
        <a:bodyPr/>
        <a:lstStyle/>
        <a:p>
          <a:endParaRPr lang="ru-RU"/>
        </a:p>
      </dgm:t>
    </dgm:pt>
    <dgm:pt modelId="{66995138-1F51-4C1C-AA20-68CC1CCA1219}" type="sibTrans" cxnId="{1B40E5BC-D3E1-48D6-943D-FC611B166582}">
      <dgm:prSet/>
      <dgm:spPr/>
      <dgm:t>
        <a:bodyPr/>
        <a:lstStyle/>
        <a:p>
          <a:endParaRPr lang="ru-RU"/>
        </a:p>
      </dgm:t>
    </dgm:pt>
    <dgm:pt modelId="{A69935B8-1691-4E2C-B47C-2435B86C6AB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На 1 семью: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19525,38*1,302*6 мес./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24 семьи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0591F884-13A3-4BA3-8A4E-E2BE9647C2FB}" type="parTrans" cxnId="{DF3CDDEC-CA19-45D4-86E5-33B5A250732A}">
      <dgm:prSet/>
      <dgm:spPr/>
      <dgm:t>
        <a:bodyPr/>
        <a:lstStyle/>
        <a:p>
          <a:endParaRPr lang="ru-RU"/>
        </a:p>
      </dgm:t>
    </dgm:pt>
    <dgm:pt modelId="{C0E4BF61-1A71-4731-89D0-6398E9AA60F9}" type="sibTrans" cxnId="{DF3CDDEC-CA19-45D4-86E5-33B5A250732A}">
      <dgm:prSet/>
      <dgm:spPr/>
      <dgm:t>
        <a:bodyPr/>
        <a:lstStyle/>
        <a:p>
          <a:endParaRPr lang="ru-RU"/>
        </a:p>
      </dgm:t>
    </dgm:pt>
    <dgm:pt modelId="{ED90A98A-57E7-4997-9C9B-014197CB25A5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КОРРЕКЦИЯ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599677-5ABD-4467-92C1-DEEEC40ED0BF}" type="parTrans" cxnId="{008BCBF3-B356-485F-A5C6-9F9F798BC8D1}">
      <dgm:prSet/>
      <dgm:spPr/>
      <dgm:t>
        <a:bodyPr/>
        <a:lstStyle/>
        <a:p>
          <a:endParaRPr lang="ru-RU"/>
        </a:p>
      </dgm:t>
    </dgm:pt>
    <dgm:pt modelId="{CE65D280-B122-43DA-A534-0F417EA7D1BE}" type="sibTrans" cxnId="{008BCBF3-B356-485F-A5C6-9F9F798BC8D1}">
      <dgm:prSet/>
      <dgm:spPr/>
      <dgm:t>
        <a:bodyPr/>
        <a:lstStyle/>
        <a:p>
          <a:endParaRPr lang="ru-RU"/>
        </a:p>
      </dgm:t>
    </dgm:pt>
    <dgm:pt modelId="{3479A72F-334E-41AB-BCD1-2F3B4ED2432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На 1 семью: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19525,38*3 спец.*1,302*4 раза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в месяц*6 мес./12 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69C0384E-911B-4BEE-8308-5C9EEC0FE620}" type="parTrans" cxnId="{92457294-06ED-4A0D-92D1-6D220FF849DB}">
      <dgm:prSet/>
      <dgm:spPr/>
      <dgm:t>
        <a:bodyPr/>
        <a:lstStyle/>
        <a:p>
          <a:endParaRPr lang="ru-RU"/>
        </a:p>
      </dgm:t>
    </dgm:pt>
    <dgm:pt modelId="{E0CA1D2D-0A70-4B7A-8654-2C90D14EC977}" type="sibTrans" cxnId="{92457294-06ED-4A0D-92D1-6D220FF849DB}">
      <dgm:prSet/>
      <dgm:spPr/>
      <dgm:t>
        <a:bodyPr/>
        <a:lstStyle/>
        <a:p>
          <a:endParaRPr lang="ru-RU"/>
        </a:p>
      </dgm:t>
    </dgm:pt>
    <dgm:pt modelId="{48EA4E35-AF28-4F05-BC7F-30B3D97DB6DC}">
      <dgm:prSet phldrT="[Текст]" custT="1"/>
      <dgm:spPr/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3 СПЕЦИАЛИСТА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A62B6B0F-092C-4A04-9305-40436F974CD2}" type="parTrans" cxnId="{D331EF44-8EE9-45BF-9E7F-6AE8AC485434}">
      <dgm:prSet/>
      <dgm:spPr/>
      <dgm:t>
        <a:bodyPr/>
        <a:lstStyle/>
        <a:p>
          <a:endParaRPr lang="ru-RU"/>
        </a:p>
      </dgm:t>
    </dgm:pt>
    <dgm:pt modelId="{9F03C475-1364-4721-A215-7D40CF11657B}" type="sibTrans" cxnId="{D331EF44-8EE9-45BF-9E7F-6AE8AC485434}">
      <dgm:prSet/>
      <dgm:spPr/>
      <dgm:t>
        <a:bodyPr/>
        <a:lstStyle/>
        <a:p>
          <a:endParaRPr lang="ru-RU"/>
        </a:p>
      </dgm:t>
    </dgm:pt>
    <dgm:pt modelId="{75BF4A1C-EB83-439C-A6A3-4AF0CA6BD3E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РЕАБИЛИТАЦИЯ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97567-D796-4B41-A99D-7598410645B4}" type="parTrans" cxnId="{64442E7D-B78A-4D0F-B868-B88EB6E14304}">
      <dgm:prSet/>
      <dgm:spPr/>
      <dgm:t>
        <a:bodyPr/>
        <a:lstStyle/>
        <a:p>
          <a:endParaRPr lang="ru-RU"/>
        </a:p>
      </dgm:t>
    </dgm:pt>
    <dgm:pt modelId="{FD310577-2D64-42BA-83E9-3693BCF5FCB6}" type="sibTrans" cxnId="{64442E7D-B78A-4D0F-B868-B88EB6E14304}">
      <dgm:prSet/>
      <dgm:spPr/>
      <dgm:t>
        <a:bodyPr/>
        <a:lstStyle/>
        <a:p>
          <a:endParaRPr lang="ru-RU"/>
        </a:p>
      </dgm:t>
    </dgm:pt>
    <dgm:pt modelId="{7197CA71-46C0-42EA-AA03-7CFF7D75A54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Работа с родителем: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19525,38*3 спец.*1,302*4 раза в месяц*6 мес./12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274FD2C1-5CC2-4961-92D3-EC028AB790FE}" type="parTrans" cxnId="{45D5BBFD-97F2-44FA-84AE-180CB5011164}">
      <dgm:prSet/>
      <dgm:spPr/>
      <dgm:t>
        <a:bodyPr/>
        <a:lstStyle/>
        <a:p>
          <a:endParaRPr lang="ru-RU"/>
        </a:p>
      </dgm:t>
    </dgm:pt>
    <dgm:pt modelId="{C29E0552-2D5D-494B-8B86-FE61DD58698D}" type="sibTrans" cxnId="{45D5BBFD-97F2-44FA-84AE-180CB5011164}">
      <dgm:prSet/>
      <dgm:spPr/>
      <dgm:t>
        <a:bodyPr/>
        <a:lstStyle/>
        <a:p>
          <a:endParaRPr lang="ru-RU"/>
        </a:p>
      </dgm:t>
    </dgm:pt>
    <dgm:pt modelId="{DC43E595-DE92-4ED9-9363-EFB616E8993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Работа с детьми: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152 тыс. руб. (содержание ребенка в приюте)*2 реб.*6 мес.</a:t>
          </a:r>
          <a:endParaRPr lang="ru-RU" sz="1200" dirty="0">
            <a:latin typeface="Arial" pitchFamily="34" charset="0"/>
            <a:cs typeface="Arial" pitchFamily="34" charset="0"/>
          </a:endParaRPr>
        </a:p>
      </dgm:t>
    </dgm:pt>
    <dgm:pt modelId="{DC11A2C1-F219-4738-9BE4-41A1A18664EA}" type="parTrans" cxnId="{1092350C-56BC-48AF-B5BF-3F5B1855A7A4}">
      <dgm:prSet/>
      <dgm:spPr/>
      <dgm:t>
        <a:bodyPr/>
        <a:lstStyle/>
        <a:p>
          <a:endParaRPr lang="ru-RU"/>
        </a:p>
      </dgm:t>
    </dgm:pt>
    <dgm:pt modelId="{6EE91EB7-9520-47B9-9D16-EE1A13CA761F}" type="sibTrans" cxnId="{1092350C-56BC-48AF-B5BF-3F5B1855A7A4}">
      <dgm:prSet/>
      <dgm:spPr/>
      <dgm:t>
        <a:bodyPr/>
        <a:lstStyle/>
        <a:p>
          <a:endParaRPr lang="ru-RU"/>
        </a:p>
      </dgm:t>
    </dgm:pt>
    <dgm:pt modelId="{A506D12F-6F26-4C92-A072-CA29004024E0}" type="pres">
      <dgm:prSet presAssocID="{239FDEAD-35FC-43AA-A7C2-49D37CDBAD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69CAF4-1C03-47CD-A5EC-DA15081EEF2D}" type="pres">
      <dgm:prSet presAssocID="{2032A068-C3D0-40D3-9A56-85C4D8C063CA}" presName="root" presStyleCnt="0"/>
      <dgm:spPr/>
    </dgm:pt>
    <dgm:pt modelId="{70485FED-2466-4C5E-A13E-B6881FAC026F}" type="pres">
      <dgm:prSet presAssocID="{2032A068-C3D0-40D3-9A56-85C4D8C063CA}" presName="rootComposite" presStyleCnt="0"/>
      <dgm:spPr/>
    </dgm:pt>
    <dgm:pt modelId="{DC25F76F-0152-48DA-BE98-EA811504431F}" type="pres">
      <dgm:prSet presAssocID="{2032A068-C3D0-40D3-9A56-85C4D8C063CA}" presName="rootText" presStyleLbl="node1" presStyleIdx="0" presStyleCnt="3" custScaleY="51607" custLinFactNeighborX="998" custLinFactNeighborY="-8823"/>
      <dgm:spPr/>
      <dgm:t>
        <a:bodyPr/>
        <a:lstStyle/>
        <a:p>
          <a:endParaRPr lang="ru-RU"/>
        </a:p>
      </dgm:t>
    </dgm:pt>
    <dgm:pt modelId="{404B0096-035A-4F63-ABD1-A9ACE229B2C2}" type="pres">
      <dgm:prSet presAssocID="{2032A068-C3D0-40D3-9A56-85C4D8C063CA}" presName="rootConnector" presStyleLbl="node1" presStyleIdx="0" presStyleCnt="3"/>
      <dgm:spPr/>
      <dgm:t>
        <a:bodyPr/>
        <a:lstStyle/>
        <a:p>
          <a:endParaRPr lang="ru-RU"/>
        </a:p>
      </dgm:t>
    </dgm:pt>
    <dgm:pt modelId="{45779B66-FC05-4C71-9F39-F8D31E7DCC88}" type="pres">
      <dgm:prSet presAssocID="{2032A068-C3D0-40D3-9A56-85C4D8C063CA}" presName="childShape" presStyleCnt="0"/>
      <dgm:spPr/>
    </dgm:pt>
    <dgm:pt modelId="{89EE3D01-4BE4-4243-99F6-7AC8AB9F4F16}" type="pres">
      <dgm:prSet presAssocID="{0591F884-13A3-4BA3-8A4E-E2BE9647C2FB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7E947F2-9776-41DE-BC8B-9BF656F85C77}" type="pres">
      <dgm:prSet presAssocID="{A69935B8-1691-4E2C-B47C-2435B86C6AB2}" presName="childText" presStyleLbl="bgAcc1" presStyleIdx="0" presStyleCnt="5" custScaleX="145798" custScaleY="73875" custLinFactNeighborX="-8926" custLinFactNeighborY="1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EDBBD-5A86-4707-96C0-B2C55B0BF003}" type="pres">
      <dgm:prSet presAssocID="{ED90A98A-57E7-4997-9C9B-014197CB25A5}" presName="root" presStyleCnt="0"/>
      <dgm:spPr/>
    </dgm:pt>
    <dgm:pt modelId="{91085489-39E5-492C-9C98-807FC170127B}" type="pres">
      <dgm:prSet presAssocID="{ED90A98A-57E7-4997-9C9B-014197CB25A5}" presName="rootComposite" presStyleCnt="0"/>
      <dgm:spPr/>
    </dgm:pt>
    <dgm:pt modelId="{B5330826-F17E-46D8-BF4F-706CEF929D9F}" type="pres">
      <dgm:prSet presAssocID="{ED90A98A-57E7-4997-9C9B-014197CB25A5}" presName="rootText" presStyleLbl="node1" presStyleIdx="1" presStyleCnt="3" custScaleY="44870" custLinFactNeighborX="4" custLinFactNeighborY="-6792"/>
      <dgm:spPr/>
      <dgm:t>
        <a:bodyPr/>
        <a:lstStyle/>
        <a:p>
          <a:endParaRPr lang="ru-RU"/>
        </a:p>
      </dgm:t>
    </dgm:pt>
    <dgm:pt modelId="{22C6BBFD-D2EB-408C-AFBA-C37B5AFD8E5C}" type="pres">
      <dgm:prSet presAssocID="{ED90A98A-57E7-4997-9C9B-014197CB25A5}" presName="rootConnector" presStyleLbl="node1" presStyleIdx="1" presStyleCnt="3"/>
      <dgm:spPr/>
      <dgm:t>
        <a:bodyPr/>
        <a:lstStyle/>
        <a:p>
          <a:endParaRPr lang="ru-RU"/>
        </a:p>
      </dgm:t>
    </dgm:pt>
    <dgm:pt modelId="{3F2C004E-62C7-4A44-ADBA-15B12EB40928}" type="pres">
      <dgm:prSet presAssocID="{ED90A98A-57E7-4997-9C9B-014197CB25A5}" presName="childShape" presStyleCnt="0"/>
      <dgm:spPr/>
    </dgm:pt>
    <dgm:pt modelId="{E8AF28FA-D6CE-4E30-8507-E7F4E8958120}" type="pres">
      <dgm:prSet presAssocID="{69C0384E-911B-4BEE-8308-5C9EEC0FE620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9EBDEE9-4129-4980-B0B1-53C5D21D77DC}" type="pres">
      <dgm:prSet presAssocID="{3479A72F-334E-41AB-BCD1-2F3B4ED2432F}" presName="childText" presStyleLbl="bgAcc1" presStyleIdx="1" presStyleCnt="5" custScaleX="129626" custScaleY="76181" custLinFactNeighborX="-8829" custLinFactNeighborY="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3F5EB-8CD2-4805-8844-A0F85EB936BF}" type="pres">
      <dgm:prSet presAssocID="{A62B6B0F-092C-4A04-9305-40436F974CD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18FD1F3-2211-4083-B805-22E2155F8582}" type="pres">
      <dgm:prSet presAssocID="{48EA4E35-AF28-4F05-BC7F-30B3D97DB6DC}" presName="childText" presStyleLbl="bgAcc1" presStyleIdx="2" presStyleCnt="5" custScaleY="47281" custLinFactNeighborX="-9630" custLinFactNeighborY="3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D8C98-BDE3-4986-9B28-B93C7FF8144D}" type="pres">
      <dgm:prSet presAssocID="{75BF4A1C-EB83-439C-A6A3-4AF0CA6BD3EB}" presName="root" presStyleCnt="0"/>
      <dgm:spPr/>
    </dgm:pt>
    <dgm:pt modelId="{5ED46461-A9B1-4BC4-8284-A5802D7E0BAF}" type="pres">
      <dgm:prSet presAssocID="{75BF4A1C-EB83-439C-A6A3-4AF0CA6BD3EB}" presName="rootComposite" presStyleCnt="0"/>
      <dgm:spPr/>
    </dgm:pt>
    <dgm:pt modelId="{8ACF604E-9802-4610-A797-E15D1C53107A}" type="pres">
      <dgm:prSet presAssocID="{75BF4A1C-EB83-439C-A6A3-4AF0CA6BD3EB}" presName="rootText" presStyleLbl="node1" presStyleIdx="2" presStyleCnt="3" custScaleY="50109" custLinFactNeighborX="5634" custLinFactNeighborY="-8823"/>
      <dgm:spPr/>
      <dgm:t>
        <a:bodyPr/>
        <a:lstStyle/>
        <a:p>
          <a:endParaRPr lang="ru-RU"/>
        </a:p>
      </dgm:t>
    </dgm:pt>
    <dgm:pt modelId="{1CF6B7D3-3A92-4EB9-9411-70648D0BBDEE}" type="pres">
      <dgm:prSet presAssocID="{75BF4A1C-EB83-439C-A6A3-4AF0CA6BD3EB}" presName="rootConnector" presStyleLbl="node1" presStyleIdx="2" presStyleCnt="3"/>
      <dgm:spPr/>
      <dgm:t>
        <a:bodyPr/>
        <a:lstStyle/>
        <a:p>
          <a:endParaRPr lang="ru-RU"/>
        </a:p>
      </dgm:t>
    </dgm:pt>
    <dgm:pt modelId="{02F04164-1C85-44AD-A7C4-7B13F18B2991}" type="pres">
      <dgm:prSet presAssocID="{75BF4A1C-EB83-439C-A6A3-4AF0CA6BD3EB}" presName="childShape" presStyleCnt="0"/>
      <dgm:spPr/>
    </dgm:pt>
    <dgm:pt modelId="{93889617-CC44-4F3B-8886-14178072D600}" type="pres">
      <dgm:prSet presAssocID="{274FD2C1-5CC2-4961-92D3-EC028AB790FE}" presName="Name13" presStyleLbl="parChTrans1D2" presStyleIdx="3" presStyleCnt="5"/>
      <dgm:spPr/>
      <dgm:t>
        <a:bodyPr/>
        <a:lstStyle/>
        <a:p>
          <a:endParaRPr lang="ru-RU"/>
        </a:p>
      </dgm:t>
    </dgm:pt>
    <dgm:pt modelId="{382FD728-568A-43C3-994B-85A54E924E8A}" type="pres">
      <dgm:prSet presAssocID="{7197CA71-46C0-42EA-AA03-7CFF7D75A544}" presName="childText" presStyleLbl="bgAcc1" presStyleIdx="3" presStyleCnt="5" custScaleX="146118" custScaleY="69810" custLinFactNeighborX="-2278" custLinFactNeighborY="4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7AB29-6629-4CFB-B0D6-DEFAC5ABDDFB}" type="pres">
      <dgm:prSet presAssocID="{DC11A2C1-F219-4738-9BE4-41A1A18664E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5EA294FA-0EBA-4083-9E7C-02CB10B55388}" type="pres">
      <dgm:prSet presAssocID="{DC43E595-DE92-4ED9-9363-EFB616E8993E}" presName="childText" presStyleLbl="bgAcc1" presStyleIdx="4" presStyleCnt="5" custScaleX="148557" custScaleY="77733" custLinFactNeighborX="1659" custLinFactNeighborY="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67320-7FE3-43DA-B4C6-953DB35972E0}" type="presOf" srcId="{0591F884-13A3-4BA3-8A4E-E2BE9647C2FB}" destId="{89EE3D01-4BE4-4243-99F6-7AC8AB9F4F16}" srcOrd="0" destOrd="0" presId="urn:microsoft.com/office/officeart/2005/8/layout/hierarchy3"/>
    <dgm:cxn modelId="{F6C84C74-9903-4847-9290-CAE22BD367C0}" type="presOf" srcId="{A69935B8-1691-4E2C-B47C-2435B86C6AB2}" destId="{27E947F2-9776-41DE-BC8B-9BF656F85C77}" srcOrd="0" destOrd="0" presId="urn:microsoft.com/office/officeart/2005/8/layout/hierarchy3"/>
    <dgm:cxn modelId="{1B40E5BC-D3E1-48D6-943D-FC611B166582}" srcId="{239FDEAD-35FC-43AA-A7C2-49D37CDBAD09}" destId="{2032A068-C3D0-40D3-9A56-85C4D8C063CA}" srcOrd="0" destOrd="0" parTransId="{D21E57BA-5DB3-442B-BB88-536F4232B323}" sibTransId="{66995138-1F51-4C1C-AA20-68CC1CCA1219}"/>
    <dgm:cxn modelId="{69A12DA1-5FFD-4544-AFAB-64059AFC97C7}" type="presOf" srcId="{ED90A98A-57E7-4997-9C9B-014197CB25A5}" destId="{22C6BBFD-D2EB-408C-AFBA-C37B5AFD8E5C}" srcOrd="1" destOrd="0" presId="urn:microsoft.com/office/officeart/2005/8/layout/hierarchy3"/>
    <dgm:cxn modelId="{D331EF44-8EE9-45BF-9E7F-6AE8AC485434}" srcId="{ED90A98A-57E7-4997-9C9B-014197CB25A5}" destId="{48EA4E35-AF28-4F05-BC7F-30B3D97DB6DC}" srcOrd="1" destOrd="0" parTransId="{A62B6B0F-092C-4A04-9305-40436F974CD2}" sibTransId="{9F03C475-1364-4721-A215-7D40CF11657B}"/>
    <dgm:cxn modelId="{B94E427E-9FBB-452D-BB5D-23F432637F82}" type="presOf" srcId="{69C0384E-911B-4BEE-8308-5C9EEC0FE620}" destId="{E8AF28FA-D6CE-4E30-8507-E7F4E8958120}" srcOrd="0" destOrd="0" presId="urn:microsoft.com/office/officeart/2005/8/layout/hierarchy3"/>
    <dgm:cxn modelId="{45D5BBFD-97F2-44FA-84AE-180CB5011164}" srcId="{75BF4A1C-EB83-439C-A6A3-4AF0CA6BD3EB}" destId="{7197CA71-46C0-42EA-AA03-7CFF7D75A544}" srcOrd="0" destOrd="0" parTransId="{274FD2C1-5CC2-4961-92D3-EC028AB790FE}" sibTransId="{C29E0552-2D5D-494B-8B86-FE61DD58698D}"/>
    <dgm:cxn modelId="{64442E7D-B78A-4D0F-B868-B88EB6E14304}" srcId="{239FDEAD-35FC-43AA-A7C2-49D37CDBAD09}" destId="{75BF4A1C-EB83-439C-A6A3-4AF0CA6BD3EB}" srcOrd="2" destOrd="0" parTransId="{C6E97567-D796-4B41-A99D-7598410645B4}" sibTransId="{FD310577-2D64-42BA-83E9-3693BCF5FCB6}"/>
    <dgm:cxn modelId="{4A66B9F1-B4F0-40BE-A83A-33680A687EE5}" type="presOf" srcId="{A62B6B0F-092C-4A04-9305-40436F974CD2}" destId="{F6D3F5EB-8CD2-4805-8844-A0F85EB936BF}" srcOrd="0" destOrd="0" presId="urn:microsoft.com/office/officeart/2005/8/layout/hierarchy3"/>
    <dgm:cxn modelId="{008BCBF3-B356-485F-A5C6-9F9F798BC8D1}" srcId="{239FDEAD-35FC-43AA-A7C2-49D37CDBAD09}" destId="{ED90A98A-57E7-4997-9C9B-014197CB25A5}" srcOrd="1" destOrd="0" parTransId="{02599677-5ABD-4467-92C1-DEEEC40ED0BF}" sibTransId="{CE65D280-B122-43DA-A534-0F417EA7D1BE}"/>
    <dgm:cxn modelId="{C6F4ADF4-F29F-471C-9B96-DBB7F58E69EC}" type="presOf" srcId="{75BF4A1C-EB83-439C-A6A3-4AF0CA6BD3EB}" destId="{8ACF604E-9802-4610-A797-E15D1C53107A}" srcOrd="0" destOrd="0" presId="urn:microsoft.com/office/officeart/2005/8/layout/hierarchy3"/>
    <dgm:cxn modelId="{92457294-06ED-4A0D-92D1-6D220FF849DB}" srcId="{ED90A98A-57E7-4997-9C9B-014197CB25A5}" destId="{3479A72F-334E-41AB-BCD1-2F3B4ED2432F}" srcOrd="0" destOrd="0" parTransId="{69C0384E-911B-4BEE-8308-5C9EEC0FE620}" sibTransId="{E0CA1D2D-0A70-4B7A-8654-2C90D14EC977}"/>
    <dgm:cxn modelId="{C8D3540A-816A-43BF-B79A-00B28E00428F}" type="presOf" srcId="{DC43E595-DE92-4ED9-9363-EFB616E8993E}" destId="{5EA294FA-0EBA-4083-9E7C-02CB10B55388}" srcOrd="0" destOrd="0" presId="urn:microsoft.com/office/officeart/2005/8/layout/hierarchy3"/>
    <dgm:cxn modelId="{30CAD414-7D9E-4163-8C47-F23E110C5713}" type="presOf" srcId="{7197CA71-46C0-42EA-AA03-7CFF7D75A544}" destId="{382FD728-568A-43C3-994B-85A54E924E8A}" srcOrd="0" destOrd="0" presId="urn:microsoft.com/office/officeart/2005/8/layout/hierarchy3"/>
    <dgm:cxn modelId="{D5A57B44-57E0-4724-B67D-E75B4B120836}" type="presOf" srcId="{ED90A98A-57E7-4997-9C9B-014197CB25A5}" destId="{B5330826-F17E-46D8-BF4F-706CEF929D9F}" srcOrd="0" destOrd="0" presId="urn:microsoft.com/office/officeart/2005/8/layout/hierarchy3"/>
    <dgm:cxn modelId="{CAA5E462-659F-4009-B4D3-BA1DCAA94CB9}" type="presOf" srcId="{2032A068-C3D0-40D3-9A56-85C4D8C063CA}" destId="{404B0096-035A-4F63-ABD1-A9ACE229B2C2}" srcOrd="1" destOrd="0" presId="urn:microsoft.com/office/officeart/2005/8/layout/hierarchy3"/>
    <dgm:cxn modelId="{1092350C-56BC-48AF-B5BF-3F5B1855A7A4}" srcId="{75BF4A1C-EB83-439C-A6A3-4AF0CA6BD3EB}" destId="{DC43E595-DE92-4ED9-9363-EFB616E8993E}" srcOrd="1" destOrd="0" parTransId="{DC11A2C1-F219-4738-9BE4-41A1A18664EA}" sibTransId="{6EE91EB7-9520-47B9-9D16-EE1A13CA761F}"/>
    <dgm:cxn modelId="{DA4DC8D9-5F17-46B2-A29C-FAE0063D9F0C}" type="presOf" srcId="{3479A72F-334E-41AB-BCD1-2F3B4ED2432F}" destId="{A9EBDEE9-4129-4980-B0B1-53C5D21D77DC}" srcOrd="0" destOrd="0" presId="urn:microsoft.com/office/officeart/2005/8/layout/hierarchy3"/>
    <dgm:cxn modelId="{CE8FDA5C-B287-4E57-AD33-AE6042E4ECD8}" type="presOf" srcId="{2032A068-C3D0-40D3-9A56-85C4D8C063CA}" destId="{DC25F76F-0152-48DA-BE98-EA811504431F}" srcOrd="0" destOrd="0" presId="urn:microsoft.com/office/officeart/2005/8/layout/hierarchy3"/>
    <dgm:cxn modelId="{4953F7D3-52C5-4A2D-804E-C1AF2117A8C4}" type="presOf" srcId="{274FD2C1-5CC2-4961-92D3-EC028AB790FE}" destId="{93889617-CC44-4F3B-8886-14178072D600}" srcOrd="0" destOrd="0" presId="urn:microsoft.com/office/officeart/2005/8/layout/hierarchy3"/>
    <dgm:cxn modelId="{39CA906A-7906-4684-BF9A-F9B12BF8DAF1}" type="presOf" srcId="{DC11A2C1-F219-4738-9BE4-41A1A18664EA}" destId="{C667AB29-6629-4CFB-B0D6-DEFAC5ABDDFB}" srcOrd="0" destOrd="0" presId="urn:microsoft.com/office/officeart/2005/8/layout/hierarchy3"/>
    <dgm:cxn modelId="{4E60B875-7FD8-4F45-9CB6-3D07F78AB698}" type="presOf" srcId="{239FDEAD-35FC-43AA-A7C2-49D37CDBAD09}" destId="{A506D12F-6F26-4C92-A072-CA29004024E0}" srcOrd="0" destOrd="0" presId="urn:microsoft.com/office/officeart/2005/8/layout/hierarchy3"/>
    <dgm:cxn modelId="{59B20AB7-6E2D-48D2-820A-BEE69D73F811}" type="presOf" srcId="{75BF4A1C-EB83-439C-A6A3-4AF0CA6BD3EB}" destId="{1CF6B7D3-3A92-4EB9-9411-70648D0BBDEE}" srcOrd="1" destOrd="0" presId="urn:microsoft.com/office/officeart/2005/8/layout/hierarchy3"/>
    <dgm:cxn modelId="{DF3CDDEC-CA19-45D4-86E5-33B5A250732A}" srcId="{2032A068-C3D0-40D3-9A56-85C4D8C063CA}" destId="{A69935B8-1691-4E2C-B47C-2435B86C6AB2}" srcOrd="0" destOrd="0" parTransId="{0591F884-13A3-4BA3-8A4E-E2BE9647C2FB}" sibTransId="{C0E4BF61-1A71-4731-89D0-6398E9AA60F9}"/>
    <dgm:cxn modelId="{2B7034B8-83EE-49A2-A4BB-32B382CF15BA}" type="presOf" srcId="{48EA4E35-AF28-4F05-BC7F-30B3D97DB6DC}" destId="{918FD1F3-2211-4083-B805-22E2155F8582}" srcOrd="0" destOrd="0" presId="urn:microsoft.com/office/officeart/2005/8/layout/hierarchy3"/>
    <dgm:cxn modelId="{37860032-5233-43FC-8FFB-59BA8D7D3C02}" type="presParOf" srcId="{A506D12F-6F26-4C92-A072-CA29004024E0}" destId="{B669CAF4-1C03-47CD-A5EC-DA15081EEF2D}" srcOrd="0" destOrd="0" presId="urn:microsoft.com/office/officeart/2005/8/layout/hierarchy3"/>
    <dgm:cxn modelId="{9DA476D8-B4CE-4ADC-8D9E-3A06016EA923}" type="presParOf" srcId="{B669CAF4-1C03-47CD-A5EC-DA15081EEF2D}" destId="{70485FED-2466-4C5E-A13E-B6881FAC026F}" srcOrd="0" destOrd="0" presId="urn:microsoft.com/office/officeart/2005/8/layout/hierarchy3"/>
    <dgm:cxn modelId="{79F2DC38-AA41-4F7A-B2C1-7E2EAAAC37A3}" type="presParOf" srcId="{70485FED-2466-4C5E-A13E-B6881FAC026F}" destId="{DC25F76F-0152-48DA-BE98-EA811504431F}" srcOrd="0" destOrd="0" presId="urn:microsoft.com/office/officeart/2005/8/layout/hierarchy3"/>
    <dgm:cxn modelId="{82A1F486-C327-4859-A998-BBE2F14EE729}" type="presParOf" srcId="{70485FED-2466-4C5E-A13E-B6881FAC026F}" destId="{404B0096-035A-4F63-ABD1-A9ACE229B2C2}" srcOrd="1" destOrd="0" presId="urn:microsoft.com/office/officeart/2005/8/layout/hierarchy3"/>
    <dgm:cxn modelId="{E80448D3-288D-4E63-8457-6B64630A15B5}" type="presParOf" srcId="{B669CAF4-1C03-47CD-A5EC-DA15081EEF2D}" destId="{45779B66-FC05-4C71-9F39-F8D31E7DCC88}" srcOrd="1" destOrd="0" presId="urn:microsoft.com/office/officeart/2005/8/layout/hierarchy3"/>
    <dgm:cxn modelId="{018795D9-FBDD-4BC7-B99F-39EF2124BA9F}" type="presParOf" srcId="{45779B66-FC05-4C71-9F39-F8D31E7DCC88}" destId="{89EE3D01-4BE4-4243-99F6-7AC8AB9F4F16}" srcOrd="0" destOrd="0" presId="urn:microsoft.com/office/officeart/2005/8/layout/hierarchy3"/>
    <dgm:cxn modelId="{C038C072-1500-4782-B472-5C0613D1A0F5}" type="presParOf" srcId="{45779B66-FC05-4C71-9F39-F8D31E7DCC88}" destId="{27E947F2-9776-41DE-BC8B-9BF656F85C77}" srcOrd="1" destOrd="0" presId="urn:microsoft.com/office/officeart/2005/8/layout/hierarchy3"/>
    <dgm:cxn modelId="{1AFB530A-50DB-4AFB-8AED-F27A1DB3BE47}" type="presParOf" srcId="{A506D12F-6F26-4C92-A072-CA29004024E0}" destId="{988EDBBD-5A86-4707-96C0-B2C55B0BF003}" srcOrd="1" destOrd="0" presId="urn:microsoft.com/office/officeart/2005/8/layout/hierarchy3"/>
    <dgm:cxn modelId="{AD8F23AA-9478-48D5-8158-81397483604C}" type="presParOf" srcId="{988EDBBD-5A86-4707-96C0-B2C55B0BF003}" destId="{91085489-39E5-492C-9C98-807FC170127B}" srcOrd="0" destOrd="0" presId="urn:microsoft.com/office/officeart/2005/8/layout/hierarchy3"/>
    <dgm:cxn modelId="{8F60692A-5152-440C-A66F-85F54F1C52DD}" type="presParOf" srcId="{91085489-39E5-492C-9C98-807FC170127B}" destId="{B5330826-F17E-46D8-BF4F-706CEF929D9F}" srcOrd="0" destOrd="0" presId="urn:microsoft.com/office/officeart/2005/8/layout/hierarchy3"/>
    <dgm:cxn modelId="{0E8C7F5C-C9D1-4A63-9B9F-938B0230F76E}" type="presParOf" srcId="{91085489-39E5-492C-9C98-807FC170127B}" destId="{22C6BBFD-D2EB-408C-AFBA-C37B5AFD8E5C}" srcOrd="1" destOrd="0" presId="urn:microsoft.com/office/officeart/2005/8/layout/hierarchy3"/>
    <dgm:cxn modelId="{26145FA1-7C1B-4527-B855-9AE0A61D157A}" type="presParOf" srcId="{988EDBBD-5A86-4707-96C0-B2C55B0BF003}" destId="{3F2C004E-62C7-4A44-ADBA-15B12EB40928}" srcOrd="1" destOrd="0" presId="urn:microsoft.com/office/officeart/2005/8/layout/hierarchy3"/>
    <dgm:cxn modelId="{D0D88184-188C-4E97-96A8-AD3E81248850}" type="presParOf" srcId="{3F2C004E-62C7-4A44-ADBA-15B12EB40928}" destId="{E8AF28FA-D6CE-4E30-8507-E7F4E8958120}" srcOrd="0" destOrd="0" presId="urn:microsoft.com/office/officeart/2005/8/layout/hierarchy3"/>
    <dgm:cxn modelId="{10116CDA-A29F-4A46-887E-06C257E193B1}" type="presParOf" srcId="{3F2C004E-62C7-4A44-ADBA-15B12EB40928}" destId="{A9EBDEE9-4129-4980-B0B1-53C5D21D77DC}" srcOrd="1" destOrd="0" presId="urn:microsoft.com/office/officeart/2005/8/layout/hierarchy3"/>
    <dgm:cxn modelId="{49A96015-59E2-4A99-9804-A53716C5E713}" type="presParOf" srcId="{3F2C004E-62C7-4A44-ADBA-15B12EB40928}" destId="{F6D3F5EB-8CD2-4805-8844-A0F85EB936BF}" srcOrd="2" destOrd="0" presId="urn:microsoft.com/office/officeart/2005/8/layout/hierarchy3"/>
    <dgm:cxn modelId="{9A960FEE-4E67-41B5-B561-DE6D3E4AE7E9}" type="presParOf" srcId="{3F2C004E-62C7-4A44-ADBA-15B12EB40928}" destId="{918FD1F3-2211-4083-B805-22E2155F8582}" srcOrd="3" destOrd="0" presId="urn:microsoft.com/office/officeart/2005/8/layout/hierarchy3"/>
    <dgm:cxn modelId="{6B3E994A-1D85-4BFB-818A-B4738B0AD11E}" type="presParOf" srcId="{A506D12F-6F26-4C92-A072-CA29004024E0}" destId="{8DDD8C98-BDE3-4986-9B28-B93C7FF8144D}" srcOrd="2" destOrd="0" presId="urn:microsoft.com/office/officeart/2005/8/layout/hierarchy3"/>
    <dgm:cxn modelId="{32BA83FF-C95B-415D-840E-7ED439B37888}" type="presParOf" srcId="{8DDD8C98-BDE3-4986-9B28-B93C7FF8144D}" destId="{5ED46461-A9B1-4BC4-8284-A5802D7E0BAF}" srcOrd="0" destOrd="0" presId="urn:microsoft.com/office/officeart/2005/8/layout/hierarchy3"/>
    <dgm:cxn modelId="{03C614B8-FFB2-4FA6-8826-3904981F8A40}" type="presParOf" srcId="{5ED46461-A9B1-4BC4-8284-A5802D7E0BAF}" destId="{8ACF604E-9802-4610-A797-E15D1C53107A}" srcOrd="0" destOrd="0" presId="urn:microsoft.com/office/officeart/2005/8/layout/hierarchy3"/>
    <dgm:cxn modelId="{DB6A0DE7-9097-483B-A615-92AE9B15EFC2}" type="presParOf" srcId="{5ED46461-A9B1-4BC4-8284-A5802D7E0BAF}" destId="{1CF6B7D3-3A92-4EB9-9411-70648D0BBDEE}" srcOrd="1" destOrd="0" presId="urn:microsoft.com/office/officeart/2005/8/layout/hierarchy3"/>
    <dgm:cxn modelId="{570BF3BF-B47F-4C35-A2B5-F1DC8BDAD8B8}" type="presParOf" srcId="{8DDD8C98-BDE3-4986-9B28-B93C7FF8144D}" destId="{02F04164-1C85-44AD-A7C4-7B13F18B2991}" srcOrd="1" destOrd="0" presId="urn:microsoft.com/office/officeart/2005/8/layout/hierarchy3"/>
    <dgm:cxn modelId="{006F7760-AE42-415A-BC44-BB5772EF27DA}" type="presParOf" srcId="{02F04164-1C85-44AD-A7C4-7B13F18B2991}" destId="{93889617-CC44-4F3B-8886-14178072D600}" srcOrd="0" destOrd="0" presId="urn:microsoft.com/office/officeart/2005/8/layout/hierarchy3"/>
    <dgm:cxn modelId="{0BEC9ADC-0C46-48C7-AA11-585BBCECDF3D}" type="presParOf" srcId="{02F04164-1C85-44AD-A7C4-7B13F18B2991}" destId="{382FD728-568A-43C3-994B-85A54E924E8A}" srcOrd="1" destOrd="0" presId="urn:microsoft.com/office/officeart/2005/8/layout/hierarchy3"/>
    <dgm:cxn modelId="{6D2DAC4A-72BF-48FB-B580-1A61905C7F56}" type="presParOf" srcId="{02F04164-1C85-44AD-A7C4-7B13F18B2991}" destId="{C667AB29-6629-4CFB-B0D6-DEFAC5ABDDFB}" srcOrd="2" destOrd="0" presId="urn:microsoft.com/office/officeart/2005/8/layout/hierarchy3"/>
    <dgm:cxn modelId="{C43F8F50-6BA5-4F39-B8D5-21D1C4A50CC2}" type="presParOf" srcId="{02F04164-1C85-44AD-A7C4-7B13F18B2991}" destId="{5EA294FA-0EBA-4083-9E7C-02CB10B553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99E45-33FE-472B-AE18-42D11FB938E3}">
      <dsp:nvSpPr>
        <dsp:cNvPr id="0" name=""/>
        <dsp:cNvSpPr/>
      </dsp:nvSpPr>
      <dsp:spPr>
        <a:xfrm rot="5400000">
          <a:off x="4819238" y="-1891339"/>
          <a:ext cx="1399872" cy="5190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Координационный совет при Правительстве Республики Башкортостан по государственной семейной политике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Возглавляется заместителем Премьер-министра Правительства Республики Башкортостан</a:t>
          </a:r>
          <a:endParaRPr lang="ru-RU" sz="1600" kern="1200" dirty="0"/>
        </a:p>
      </dsp:txBody>
      <dsp:txXfrm rot="-5400000">
        <a:off x="2923781" y="72454"/>
        <a:ext cx="5122451" cy="1263200"/>
      </dsp:txXfrm>
    </dsp:sp>
    <dsp:sp modelId="{C6331900-1F1C-451C-BF34-63E2AC510D3B}">
      <dsp:nvSpPr>
        <dsp:cNvPr id="0" name=""/>
        <dsp:cNvSpPr/>
      </dsp:nvSpPr>
      <dsp:spPr>
        <a:xfrm>
          <a:off x="3964" y="2133"/>
          <a:ext cx="2919817" cy="140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Республика Башкортостан</a:t>
          </a:r>
          <a:endParaRPr lang="ru-RU" sz="2400" kern="1200" dirty="0"/>
        </a:p>
      </dsp:txBody>
      <dsp:txXfrm>
        <a:off x="72494" y="70663"/>
        <a:ext cx="2782757" cy="1266780"/>
      </dsp:txXfrm>
    </dsp:sp>
    <dsp:sp modelId="{49ED773D-B010-4DEC-A5E2-DEEC74E2DCD4}">
      <dsp:nvSpPr>
        <dsp:cNvPr id="0" name=""/>
        <dsp:cNvSpPr/>
      </dsp:nvSpPr>
      <dsp:spPr>
        <a:xfrm rot="5400000">
          <a:off x="4398330" y="-23669"/>
          <a:ext cx="2241690" cy="5190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2800" lvl="1" indent="-17280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Координационные советы муниципальных районов и городских округов Республики Башкортостан по семейной политике</a:t>
          </a:r>
          <a:endParaRPr lang="ru-RU" sz="1600" kern="1200" dirty="0"/>
        </a:p>
        <a:p>
          <a:pPr marL="172800" marR="0" lvl="1" indent="-17280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Возглавляются главами муниципальных районов, городских округов</a:t>
          </a:r>
        </a:p>
        <a:p>
          <a:pPr marL="172800" marR="0" lvl="1" indent="-17280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 При центрах «Семья» создаются межведомственные рабочие группы по сопровождению семей</a:t>
          </a:r>
        </a:p>
        <a:p>
          <a:pPr marL="171450" lvl="1" indent="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1430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2923782" y="1560309"/>
        <a:ext cx="5081357" cy="2022830"/>
      </dsp:txXfrm>
    </dsp:sp>
    <dsp:sp modelId="{B9A3A112-C930-42B5-BA3A-C992F7E06BB0}">
      <dsp:nvSpPr>
        <dsp:cNvPr id="0" name=""/>
        <dsp:cNvSpPr/>
      </dsp:nvSpPr>
      <dsp:spPr>
        <a:xfrm>
          <a:off x="3964" y="1597262"/>
          <a:ext cx="2919817" cy="1948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Муниципальные районы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 (городские округа)</a:t>
          </a:r>
          <a:endParaRPr lang="ru-RU" sz="2400" kern="1200" dirty="0"/>
        </a:p>
      </dsp:txBody>
      <dsp:txXfrm>
        <a:off x="99102" y="1692400"/>
        <a:ext cx="2729541" cy="1758645"/>
      </dsp:txXfrm>
    </dsp:sp>
    <dsp:sp modelId="{21D70CDB-209A-4693-8337-2EF51B2E7403}">
      <dsp:nvSpPr>
        <dsp:cNvPr id="0" name=""/>
        <dsp:cNvSpPr/>
      </dsp:nvSpPr>
      <dsp:spPr>
        <a:xfrm rot="5400000">
          <a:off x="4445318" y="2224604"/>
          <a:ext cx="2147713" cy="51907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Территориальные рабочие группы по сопровождению семей</a:t>
          </a:r>
          <a:endParaRPr lang="ru-RU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Возглавляются главами администраций городских районов, сельских поселений муниципальных районов Республики Башкортостан</a:t>
          </a:r>
          <a:endParaRPr lang="ru-RU" sz="1600" kern="1200" dirty="0"/>
        </a:p>
      </dsp:txBody>
      <dsp:txXfrm rot="-5400000">
        <a:off x="2923782" y="3850984"/>
        <a:ext cx="5085944" cy="1938027"/>
      </dsp:txXfrm>
    </dsp:sp>
    <dsp:sp modelId="{9F50EE2D-9E89-4A9B-B29F-F68AC8FCC07F}">
      <dsp:nvSpPr>
        <dsp:cNvPr id="0" name=""/>
        <dsp:cNvSpPr/>
      </dsp:nvSpPr>
      <dsp:spPr>
        <a:xfrm>
          <a:off x="3964" y="3737473"/>
          <a:ext cx="2919817" cy="2165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Сельские советы,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городские районы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109653" y="3843162"/>
        <a:ext cx="2708439" cy="1953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0.2258</cdr:x>
      <cdr:y>0.5487</cdr:y>
    </cdr:from>
    <cdr:to>
      <cdr:x>0.48635</cdr:x>
      <cdr:y>0.59836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3060340"/>
          <a:ext cx="216024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0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Расходы выше в 24 раза</a:t>
          </a:r>
          <a:endParaRPr lang="ru-RU" sz="12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0.56451</cdr:x>
      <cdr:y>0.20657</cdr:y>
    </cdr:from>
    <cdr:to>
      <cdr:x>0.82506</cdr:x>
      <cdr:y>0.25623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80520" y="1152128"/>
          <a:ext cx="216024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Расходы выше в 48 раз</a:t>
          </a:r>
          <a:endParaRPr lang="ru-RU" sz="12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0AD4C-C84A-4284-8F5D-F38939E0B00C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024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CCFA1-63B6-4650-B5DF-C19F49A38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3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6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C43E03-3100-4C75-8443-DF4643AE5109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3BB44-9E27-46D7-B812-36B93593CAB9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8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761BA-1BF6-4133-A7CC-1F27BF4047CE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EBEEF-3CD6-45C2-ACD8-12326470C2BC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5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6162EF-8286-432C-84D6-83FBBB2D4473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D444B-73FB-4B92-A8F1-AC64210C1631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4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69470-8284-4D6D-BC14-0D8751447D91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D42F5-973D-46EE-8825-8916F1D18FA3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8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B2CB01-C71D-454D-A1CA-105542F21CA0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DFAE9-A01B-437C-8407-844A68930528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0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A58072-1F79-4B26-A00B-883627C67D26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A0555F-3B8B-4529-99EC-17398269EB39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1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0D5142-A46E-4AD3-B410-2CF1C7528C8E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F7B5D-FB83-4DCB-A8D2-1C3F357109EA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9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169B9-0B21-46BF-91A2-CF92195D9633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7D5BEE-CEA9-4614-A19A-44E594C2F03E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1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92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1A9F9-C889-431D-B7A9-CF45B0796F25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C0C2-400C-4DED-BD23-BB5CC335767D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5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C6DEBE-6674-4B13-958D-1DE3C44F1E41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FCD09-DCC5-4003-AB34-652CF321DC18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96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4CF676-ADFF-4D51-9983-87F5BADD414A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1A4FFE-86CA-43E0-8A6E-6BBDF6B096B3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20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5F6A3-97B0-4E08-8C14-66C07FEF940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A73DA-B615-4935-A1CE-FE78013D58E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46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7B2B0-F10D-48F3-84A1-1851683C009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02642-8E14-4939-A2F8-33C55045539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518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DFC37-73D5-43E0-9BCB-930D924FC82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84A5E-89F2-4948-A4F1-68B6FF92F99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766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F7DF5-8C6A-4C47-80E8-E13F2197FD1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067C3-DC91-4EF6-BB1C-4EA235431C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7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25F7C-8094-4C8D-889C-F9B70FA4BF2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D0BA7-8289-433B-9CBB-F61E76B134D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544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D0D80-A2F7-49CC-AE89-5B26669D8DC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C672B-5C86-4857-AB64-1ABEBFD7C25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234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EF2D7-58F1-4A06-9278-6655AAD64E4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4143-BE2B-4826-A0E6-4EAF6856961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97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35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1D7C9-7C46-41F7-B8D6-9DF4D1BCAB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F6959-6C6B-464E-90F5-B6FA5F42FD8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900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F71A9-AF70-4078-8FCD-649116A617A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B5AF3-791D-4D6B-8D3F-533307B0892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58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21D9A-1308-4225-9BA8-FCC109AF0C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DA6A-76DD-4ED1-AAC6-BC5D35DC274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428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9CBB3-B119-4E54-8559-BF5004F584C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5B47-7E82-4A5F-955E-349AF8BE379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5F6A3-97B0-4E08-8C14-66C07FEF940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A73DA-B615-4935-A1CE-FE78013D58E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97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7B2B0-F10D-48F3-84A1-1851683C009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02642-8E14-4939-A2F8-33C55045539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59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DFC37-73D5-43E0-9BCB-930D924FC82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84A5E-89F2-4948-A4F1-68B6FF92F99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98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F7DF5-8C6A-4C47-80E8-E13F2197FD1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067C3-DC91-4EF6-BB1C-4EA235431CE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072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25F7C-8094-4C8D-889C-F9B70FA4BF2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D0BA7-8289-433B-9CBB-F61E76B134D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051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DD0D80-A2F7-49CC-AE89-5B26669D8DC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C672B-5C86-4857-AB64-1ABEBFD7C25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45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30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EF2D7-58F1-4A06-9278-6655AAD64E4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24143-BE2B-4826-A0E6-4EAF6856961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508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1D7C9-7C46-41F7-B8D6-9DF4D1BCAB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F6959-6C6B-464E-90F5-B6FA5F42FD8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862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F71A9-AF70-4078-8FCD-649116A617A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B5AF3-791D-4D6B-8D3F-533307B0892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24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21D9A-1308-4225-9BA8-FCC109AF0C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DDA6A-76DD-4ED1-AAC6-BC5D35DC274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040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9CBB3-B119-4E54-8559-BF5004F584C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F75B47-7E82-4A5F-955E-349AF8BE379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1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8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5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DCBD-24CE-46FD-A557-051C23A9DB8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3F29-A5DD-445C-B42F-D86215AD74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17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7B598-3DF2-4F38-BC1E-3DB58F494748}" type="datetimeFigureOut"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77BD23-38F0-405B-963C-70287FFB6C12}" type="slidenum">
              <a:rPr kumimoji="0" lang="ru-RU" alt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1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2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BF409-3BB3-4D61-BFB0-B411E7B29D9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4EBF8-6628-47AD-935A-F8C48248A82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31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BF409-3BB3-4D61-BFB0-B411E7B29D9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29.05.2019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4EBF8-6628-47AD-935A-F8C48248A82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13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9.jpe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7" y="-171400"/>
            <a:ext cx="9144000" cy="6474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34666" y="4383872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Завьялова Ольга Геннадьевна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Директор ГБУ Республиканский ресурсный центр «Семья»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Сальманова </a:t>
            </a:r>
            <a:r>
              <a:rPr lang="ru-RU" b="1" dirty="0">
                <a:solidFill>
                  <a:srgbClr val="002060"/>
                </a:solidFill>
              </a:rPr>
              <a:t>Анна Висановна</a:t>
            </a:r>
          </a:p>
          <a:p>
            <a:r>
              <a:rPr lang="ru-RU" dirty="0">
                <a:solidFill>
                  <a:srgbClr val="002060"/>
                </a:solidFill>
              </a:rPr>
              <a:t>начальник отдела сопровождения семьи ГБУ Республиканский ресурсный центр «Семья», </a:t>
            </a:r>
            <a:r>
              <a:rPr lang="ru-RU" dirty="0" smtClean="0">
                <a:solidFill>
                  <a:srgbClr val="002060"/>
                </a:solidFill>
              </a:rPr>
              <a:t>психолог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9468" y="1902013"/>
            <a:ext cx="83973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3200" b="1" dirty="0">
                <a:solidFill>
                  <a:srgbClr val="002060"/>
                </a:solidFill>
              </a:rPr>
              <a:t>комплексной модели профилактики социального сиротства и семейного неблагополучия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>
                <a:solidFill>
                  <a:srgbClr val="002060"/>
                </a:solidFill>
              </a:rPr>
              <a:t>Республике </a:t>
            </a:r>
            <a:r>
              <a:rPr lang="ru-RU" sz="3200" b="1" dirty="0" smtClean="0">
                <a:solidFill>
                  <a:srgbClr val="002060"/>
                </a:solidFill>
              </a:rPr>
              <a:t>Башкортостан</a:t>
            </a:r>
            <a:endParaRPr lang="ru-RU" sz="3200" dirty="0"/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5383"/>
          <a:stretch>
            <a:fillRect/>
          </a:stretch>
        </p:blipFill>
        <p:spPr bwMode="auto">
          <a:xfrm>
            <a:off x="301840" y="426804"/>
            <a:ext cx="3132826" cy="84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6500"/>
            <a:ext cx="2914141" cy="116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ЭТАП ВЫЯВЛЕНИЯ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Кто выявляет?</a:t>
            </a:r>
          </a:p>
          <a:p>
            <a:pPr marL="0" indent="0" algn="ctr">
              <a:buNone/>
            </a:pPr>
            <a:endParaRPr lang="ru-RU" sz="10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СПЕЦИАЛИСТЫ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УЧРЕЖДЕНИЙ, РАБОТАЮЩИХ С РЕБЕНКОМ 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СЕМЬЕЙ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детские поликлиники, </a:t>
            </a:r>
            <a:r>
              <a:rPr lang="ru-RU" dirty="0" err="1">
                <a:latin typeface="+mj-lt"/>
              </a:rPr>
              <a:t>ФАПы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детские сады, школы</a:t>
            </a:r>
          </a:p>
          <a:p>
            <a:r>
              <a:rPr lang="ru-RU" dirty="0">
                <a:latin typeface="+mj-lt"/>
              </a:rPr>
              <a:t>учреждения дополнительного образования</a:t>
            </a:r>
          </a:p>
          <a:p>
            <a:r>
              <a:rPr lang="ru-RU" dirty="0">
                <a:latin typeface="+mj-lt"/>
              </a:rPr>
              <a:t>подростковые  клубы, спортивные школы</a:t>
            </a:r>
          </a:p>
          <a:p>
            <a:r>
              <a:rPr lang="ru-RU" dirty="0">
                <a:latin typeface="+mj-lt"/>
              </a:rPr>
              <a:t>социально-реабилитационные учреждения </a:t>
            </a:r>
          </a:p>
        </p:txBody>
      </p:sp>
    </p:spTree>
    <p:extLst>
      <p:ext uri="{BB962C8B-B14F-4D97-AF65-F5344CB8AC3E}">
        <p14:creationId xmlns:p14="http://schemas.microsoft.com/office/powerpoint/2010/main" val="37289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364" y="334397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Первичная информация при выявлении семей, </a:t>
            </a:r>
            <a:r>
              <a:rPr lang="ru-RU" b="1" dirty="0">
                <a:solidFill>
                  <a:srgbClr val="002060"/>
                </a:solidFill>
              </a:rPr>
              <a:t>нуждающихся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социальном сопровождении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668" y="980728"/>
            <a:ext cx="84232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latin typeface="+mj-lt"/>
              </a:rPr>
              <a:t>Выявление семей, нуждающихся в социальном сопровождении, осуществляется на основании обращений и сообщений, поступивших в центр «Семья», структурное подразделение центра «Семья», а именно:</a:t>
            </a:r>
            <a:endParaRPr lang="ru-RU" dirty="0" smtClean="0">
              <a:solidFill>
                <a:schemeClr val="dk1"/>
              </a:solidFill>
              <a:latin typeface="+mj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+mj-lt"/>
              </a:rPr>
              <a:t>личного </a:t>
            </a:r>
            <a:r>
              <a:rPr lang="ru-RU" dirty="0">
                <a:solidFill>
                  <a:schemeClr val="dk1"/>
                </a:solidFill>
                <a:latin typeface="+mj-lt"/>
              </a:rPr>
              <a:t>обращения члена (членов) семьи;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j-lt"/>
              </a:rPr>
              <a:t>обращения в интересах семьи иных граждан;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j-lt"/>
              </a:rPr>
              <a:t>обращения государственных органов, органов местного самоуправления, общественных объединений;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j-lt"/>
              </a:rPr>
              <a:t>обращения в рамках межведомственного взаимодействия;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j-lt"/>
              </a:rPr>
              <a:t>сообщения, поступившего от экстренных оперативных служб, служб социально-психологической помощи, включая подключенные к единому номеру телефона;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j-lt"/>
              </a:rPr>
              <a:t>информации, размещенной в средствах массовой информации, в том числе в информационно-телекоммуникационной сети Интернет;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j-lt"/>
              </a:rPr>
              <a:t>информации, полученной при рассмотрении обращений граждан, поступивших в соответствии с Федеральным законом от 2 мая 2006 года    № 59-ФЗ «О порядке рассмотрения обращений граждан Российской Федерации». </a:t>
            </a:r>
          </a:p>
        </p:txBody>
      </p:sp>
    </p:spTree>
    <p:extLst>
      <p:ext uri="{BB962C8B-B14F-4D97-AF65-F5344CB8AC3E}">
        <p14:creationId xmlns:p14="http://schemas.microsoft.com/office/powerpoint/2010/main" val="35251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61" t="9054" r="13423" b="8329"/>
          <a:stretch/>
        </p:blipFill>
        <p:spPr>
          <a:xfrm>
            <a:off x="1857356" y="1142984"/>
            <a:ext cx="5415626" cy="5263494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ЗАКОНОМЕРНОСТЬ ВОСПРОИЗВЕДЕНИЯ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СОЦИАЛЬНОГО СИРОТСТВА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kumimoji="1"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РАЗВИТИЕ ТЕХНОЛОГИЙ ПРОФИЛАКТИЧЕСКОЙ РАБОТЫ </a:t>
            </a:r>
            <a:br>
              <a:rPr kumimoji="1"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kumimoji="1" lang="ru-RU" altLang="ru-RU" sz="24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 СЕМЬЕЙ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56792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Основные дефициты: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Семья </a:t>
            </a:r>
            <a:r>
              <a:rPr lang="ru-RU" sz="2800" dirty="0"/>
              <a:t>группы риска рассматривается как объект воздействия, а не как партнер в решении проблем семьи, чей реабилитационный потенциал обнаруживается, задействуется и </a:t>
            </a:r>
            <a:r>
              <a:rPr lang="ru-RU" sz="2800" dirty="0" smtClean="0"/>
              <a:t>усиливается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Работа с семьей сводится к оказанию услуги/группы услуг, а не строится как реабилитационный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2645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ИЗМЕНЕНИЕ ПОДХОДОВ В РАБОТЕ С СЕМЬЕЙ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9632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карательного к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помогающему</a:t>
            </a:r>
          </a:p>
          <a:p>
            <a:pPr marL="0" indent="0" algn="ctr">
              <a:buNone/>
            </a:pPr>
            <a:endParaRPr lang="ru-RU" sz="9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общественного воздействия к профессиональной помощи</a:t>
            </a:r>
          </a:p>
          <a:p>
            <a:pPr marL="0" indent="0" algn="ctr">
              <a:buNone/>
            </a:pPr>
            <a:endParaRPr lang="ru-RU" sz="900" dirty="0" smtClean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+mj-lt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детоцентрированного к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семейно-ориентированному</a:t>
            </a:r>
          </a:p>
          <a:p>
            <a:pPr marL="0" indent="0" algn="ctr">
              <a:buNone/>
            </a:pPr>
            <a:endParaRPr lang="ru-RU" sz="9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От изоляции ребенка к его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интеграции</a:t>
            </a:r>
          </a:p>
          <a:p>
            <a:pPr marL="0" indent="0" algn="ctr">
              <a:buNone/>
            </a:pPr>
            <a:endParaRPr lang="ru-RU" sz="9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От замещений функций семьи к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реабилитации</a:t>
            </a:r>
          </a:p>
          <a:p>
            <a:pPr marL="0" indent="0" algn="ctr">
              <a:buNone/>
            </a:pPr>
            <a:endParaRPr lang="ru-RU" sz="900" dirty="0">
              <a:solidFill>
                <a:srgbClr val="00206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От  набора услуг к комплексному сопровождению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5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5" t="15496" r="2143" b="8129"/>
          <a:stretch/>
        </p:blipFill>
        <p:spPr>
          <a:xfrm>
            <a:off x="395536" y="1019637"/>
            <a:ext cx="8208912" cy="5377121"/>
          </a:xfrm>
          <a:prstGeom prst="rect">
            <a:avLst/>
          </a:prstGeom>
          <a:ln>
            <a:solidFill>
              <a:srgbClr val="AACAE4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КАТЕГОРИЗАЦИЯ СЕМЕЙ ПО 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  <a:latin typeface="+mj-lt"/>
              </a:rPr>
              <a:t>ВЕЛИЧИНЕ</a:t>
            </a:r>
            <a:r>
              <a:rPr lang="ru-RU" sz="2400" b="1" dirty="0">
                <a:solidFill>
                  <a:srgbClr val="002060"/>
                </a:solidFill>
              </a:rPr>
              <a:t> РЕАБИЛИТАЦИОННОГО ПОТЕНЦИАЛА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19637"/>
            <a:ext cx="1512168" cy="75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/>
          </p:nvPr>
        </p:nvGraphicFramePr>
        <p:xfrm>
          <a:off x="189409" y="2589440"/>
          <a:ext cx="8848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709" y="1886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РАСЧЕТ РАСХОДОВ БЮДЖЕТА НА РАБОТУ С СЕМЬЕЙ НА ПРИМЕРЕ ЖИЗНЕННОЙ СИТУАЦИИ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4611" y="1417821"/>
            <a:ext cx="1845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этап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базовое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1658" y="1396093"/>
            <a:ext cx="2248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этап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кризисное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00926" y="1396094"/>
            <a:ext cx="2001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этап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экстренное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сопровождение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281" y="2136618"/>
            <a:ext cx="1755204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На 1 семью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6355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руб.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7279" y="2136618"/>
            <a:ext cx="2157561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На 1 семью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152,5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тыс. руб.: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2932" y="2106158"/>
            <a:ext cx="2001019" cy="9665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На 1 семью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305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тыс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руб.: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65161" y="2404206"/>
            <a:ext cx="811429" cy="458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13087" y="2408795"/>
            <a:ext cx="68783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108520" y="980728"/>
            <a:ext cx="9252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смерть матери или отсутствие невозможности ухода за детьми</a:t>
            </a:r>
          </a:p>
        </p:txBody>
      </p:sp>
    </p:spTree>
    <p:extLst>
      <p:ext uri="{BB962C8B-B14F-4D97-AF65-F5344CB8AC3E}">
        <p14:creationId xmlns:p14="http://schemas.microsoft.com/office/powerpoint/2010/main" val="33877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268760"/>
          <a:ext cx="8291264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РАСХОДЫ БЮДЖЕТА РЕСПУБЛИКИ БАШКОРТОСТАН НА ОКАЗАНИЕ УСЛУГ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В ЗАВИСИМОСТИ ОТ ЭТАПА ВЫЯВЛЕНИЯ ПРОБЛЕМЫ СЕМЬИ,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ТЫС.РУБ. НА 1 СЕМЬЮ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ru-RU" altLang="ru-RU" sz="4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Технология </a:t>
            </a:r>
            <a:r>
              <a:rPr kumimoji="1" lang="ru-RU" altLang="ru-RU" sz="4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раннего выявления семейного неблагополучия </a:t>
            </a:r>
          </a:p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ru-RU" altLang="ru-RU" sz="44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в рамках </a:t>
            </a:r>
            <a:r>
              <a:rPr kumimoji="1" lang="ru-RU" altLang="ru-RU" sz="4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семейно-ориентированного подхода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29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" y="980728"/>
            <a:ext cx="8956485" cy="4392488"/>
          </a:xfrm>
        </p:spPr>
      </p:pic>
    </p:spTree>
    <p:extLst>
      <p:ext uri="{BB962C8B-B14F-4D97-AF65-F5344CB8AC3E}">
        <p14:creationId xmlns:p14="http://schemas.microsoft.com/office/powerpoint/2010/main" val="19237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887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Ожидаемые позитивные изменения для участников системы профилактики социального сиротства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u="sng" dirty="0">
                <a:solidFill>
                  <a:srgbClr val="002060"/>
                </a:solidFill>
                <a:latin typeface="+mj-lt"/>
              </a:rPr>
              <a:t>Образование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Улучшается </a:t>
            </a:r>
            <a:r>
              <a:rPr lang="ru-RU" sz="1500" dirty="0">
                <a:latin typeface="+mj-lt"/>
              </a:rPr>
              <a:t>посещаемость и успеваемость детей;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Уменьшается </a:t>
            </a:r>
            <a:r>
              <a:rPr lang="ru-RU" sz="1500" dirty="0">
                <a:latin typeface="+mj-lt"/>
              </a:rPr>
              <a:t>количество детей, стоящих на внутришкольном учете;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Уменьшается </a:t>
            </a:r>
            <a:r>
              <a:rPr lang="ru-RU" sz="1500" dirty="0">
                <a:latin typeface="+mj-lt"/>
              </a:rPr>
              <a:t>количество детей и семей, стоящих на учете, как социально опасные;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Улучшаются </a:t>
            </a:r>
            <a:r>
              <a:rPr lang="ru-RU" sz="1500" dirty="0">
                <a:latin typeface="+mj-lt"/>
              </a:rPr>
              <a:t>взаимоотношения в классном коллективе (благодаря интенсивной поддержке психологов)</a:t>
            </a:r>
          </a:p>
          <a:p>
            <a:pPr marL="0" indent="0" algn="ctr">
              <a:buNone/>
            </a:pPr>
            <a:r>
              <a:rPr lang="ru-RU" sz="1500" b="1" u="sng" dirty="0">
                <a:solidFill>
                  <a:srgbClr val="002060"/>
                </a:solidFill>
                <a:latin typeface="+mj-lt"/>
              </a:rPr>
              <a:t>Медицина</a:t>
            </a: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Семьи, находящиеся на социальном сопровождении, ориентируются на получение своевременной медицинской помощи.</a:t>
            </a:r>
          </a:p>
          <a:p>
            <a:pPr marL="0" indent="0" algn="ctr">
              <a:buNone/>
            </a:pPr>
            <a:r>
              <a:rPr lang="ru-RU" sz="1500" b="1" u="sng" dirty="0">
                <a:solidFill>
                  <a:srgbClr val="002060"/>
                </a:solidFill>
                <a:latin typeface="+mj-lt"/>
              </a:rPr>
              <a:t>КДНиЗП</a:t>
            </a: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Уменьшается общее количество семей, находящихся на учете как семья, находящаяся в социально опасном положении.</a:t>
            </a:r>
          </a:p>
          <a:p>
            <a:pPr marL="0" indent="0" algn="ctr">
              <a:buNone/>
            </a:pPr>
            <a:r>
              <a:rPr lang="ru-RU" sz="1500" b="1" u="sng" dirty="0">
                <a:solidFill>
                  <a:srgbClr val="002060"/>
                </a:solidFill>
                <a:latin typeface="+mj-lt"/>
              </a:rPr>
              <a:t>Органы опеки и попечительства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Уменьшается </a:t>
            </a:r>
            <a:r>
              <a:rPr lang="ru-RU" sz="1500" dirty="0">
                <a:latin typeface="+mj-lt"/>
              </a:rPr>
              <a:t>количество изъятий детей из семьи;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Уменьшается </a:t>
            </a:r>
            <a:r>
              <a:rPr lang="ru-RU" sz="1500" dirty="0">
                <a:latin typeface="+mj-lt"/>
              </a:rPr>
              <a:t>количество лишений родительских прав;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Дети </a:t>
            </a:r>
            <a:r>
              <a:rPr lang="ru-RU" sz="1500" dirty="0">
                <a:latin typeface="+mj-lt"/>
              </a:rPr>
              <a:t>живут в кровных семьях.</a:t>
            </a:r>
          </a:p>
          <a:p>
            <a:pPr marL="0" indent="0" algn="ctr">
              <a:buNone/>
            </a:pPr>
            <a:r>
              <a:rPr lang="ru-RU" sz="1500" b="1" u="sng" dirty="0">
                <a:solidFill>
                  <a:srgbClr val="002060"/>
                </a:solidFill>
                <a:latin typeface="+mj-lt"/>
              </a:rPr>
              <a:t>Отделы полиции по делам несовершеннолетних</a:t>
            </a: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Сокращается количество правонарушений среди несовершеннолетних и родителями в их отношении.</a:t>
            </a:r>
          </a:p>
          <a:p>
            <a:pPr marL="0" indent="0" algn="ctr">
              <a:buNone/>
            </a:pPr>
            <a:r>
              <a:rPr lang="ru-RU" sz="1500" b="1" u="sng" dirty="0">
                <a:solidFill>
                  <a:srgbClr val="002060"/>
                </a:solidFill>
                <a:latin typeface="+mj-lt"/>
              </a:rPr>
              <a:t>Администрации муниципальных районов и городских округов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Улучшаются </a:t>
            </a:r>
            <a:r>
              <a:rPr lang="ru-RU" sz="1500" dirty="0">
                <a:latin typeface="+mj-lt"/>
              </a:rPr>
              <a:t>социально-экономические показатели района/города;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Сохраняются </a:t>
            </a:r>
            <a:r>
              <a:rPr lang="ru-RU" sz="1500" dirty="0">
                <a:latin typeface="+mj-lt"/>
              </a:rPr>
              <a:t>семейные традиции;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Повышается </a:t>
            </a:r>
            <a:r>
              <a:rPr lang="ru-RU" sz="1500" dirty="0">
                <a:latin typeface="+mj-lt"/>
              </a:rPr>
              <a:t>уровень общей культуры;</a:t>
            </a:r>
          </a:p>
          <a:p>
            <a:pPr marL="0" indent="0">
              <a:buNone/>
            </a:pPr>
            <a:r>
              <a:rPr lang="ru-RU" sz="1500" dirty="0" smtClean="0">
                <a:latin typeface="+mj-lt"/>
              </a:rPr>
              <a:t>‒ Повышается </a:t>
            </a:r>
            <a:r>
              <a:rPr lang="ru-RU" sz="1500" dirty="0">
                <a:latin typeface="+mj-lt"/>
              </a:rPr>
              <a:t>доступность социальных услуг для семей с детьми.</a:t>
            </a:r>
          </a:p>
          <a:p>
            <a:pPr marL="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9683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23312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КЛЮЧЕВАЯ ЦЕЛЬ СОВРЕМЕННОГО ЭТАПА РАЗВИТИЯ СИСТЕМЫ ПРОФИЛАКТИКИ СОЦИАЛЬНОГО СИРОТСТВА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0" indent="0" algn="ctr">
              <a:buNone/>
            </a:pPr>
            <a:endParaRPr lang="ru-RU" sz="2400" b="1" dirty="0">
              <a:solidFill>
                <a:srgbClr val="0099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9900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СОХРАНЕНИЕ РЕБЕНКА В КРОВНОЙ СЕМЬЕ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 (СОХРАНЕНИЕ КРОВНОЙ СЕМЬИ ДЛЯ РЕБЕНКА)</a:t>
            </a:r>
          </a:p>
          <a:p>
            <a:pPr marL="0" indent="0">
              <a:buNone/>
            </a:pPr>
            <a:endParaRPr lang="ru-RU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978" y="1879574"/>
            <a:ext cx="3700593" cy="8718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444" y="5246562"/>
            <a:ext cx="4206605" cy="8413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298" y="5895478"/>
            <a:ext cx="2761727" cy="79864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00" y="5844611"/>
            <a:ext cx="2840982" cy="1072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49" y="2377418"/>
            <a:ext cx="2548349" cy="5182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671" y="2239271"/>
            <a:ext cx="2694666" cy="7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03" y="579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ТЕХНОЛОГИЯ РАННЕГО ВЫЯВЛЕНИЯ  СЕМЕЙНОГО НЕБЛАГОПОЛУЧИЯ В РАМКАХ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СЕМЕЙНО-ОРИЕНТИРОВАННОГО ПОДХОДА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678557"/>
            <a:ext cx="3024336" cy="661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0103" y="624103"/>
            <a:ext cx="3563888" cy="849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1256" y="989481"/>
            <a:ext cx="2840982" cy="5791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12" y="1568651"/>
            <a:ext cx="3054361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1293" y="1520986"/>
            <a:ext cx="2621507" cy="579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6817" y="2857451"/>
            <a:ext cx="5505165" cy="8352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204" y="3508185"/>
            <a:ext cx="2548349" cy="5669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95293" y="3507596"/>
            <a:ext cx="3414056" cy="8413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36576" y="3928229"/>
            <a:ext cx="4268473" cy="6555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833" y="4348916"/>
            <a:ext cx="3184740" cy="8843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60037" y="4411338"/>
            <a:ext cx="370384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БЕЗУСЛОВНОЕ УВАЖЕНИЕ – в каждом человеке есть что-то хорошее.</a:t>
            </a:r>
          </a:p>
          <a:p>
            <a:r>
              <a:rPr lang="ru-RU" dirty="0" smtClean="0">
                <a:latin typeface="+mj-lt"/>
              </a:rPr>
              <a:t>СВОБОДА – ты имеешь право прожить свою жизнь как ты хочешь. Ты имеешь право отличаться от меня, ты другой.</a:t>
            </a:r>
          </a:p>
          <a:p>
            <a:r>
              <a:rPr lang="ru-RU" dirty="0" smtClean="0">
                <a:latin typeface="+mj-lt"/>
              </a:rPr>
              <a:t>СПРАВЕДЛИВОСТЬ – мы помогаем тем, кто больше в этом нуждается. Люди обязаны помогать слабым.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ЦЕННОСТИ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+mj-lt"/>
              </a:rPr>
              <a:t>Кровная семья - главный объект  оказания помощи.</a:t>
            </a:r>
          </a:p>
          <a:p>
            <a:r>
              <a:rPr lang="ru-RU" dirty="0">
                <a:latin typeface="+mj-lt"/>
              </a:rPr>
              <a:t>Защита интересов детей, в первую очередь,  ведётся в рамках их собственных семей, сообществ и культур. </a:t>
            </a:r>
          </a:p>
          <a:p>
            <a:r>
              <a:rPr lang="ru-RU" dirty="0">
                <a:latin typeface="+mj-lt"/>
              </a:rPr>
              <a:t>Права родителей не должны ущемляться, за исключением случаев, когда это единственный способ защитить базовые права и законные  интересы  ребенка.</a:t>
            </a:r>
          </a:p>
          <a:p>
            <a:r>
              <a:rPr lang="ru-RU" dirty="0">
                <a:latin typeface="+mj-lt"/>
              </a:rPr>
              <a:t>Члены семьи всегда вовлекаются в совместную работу с целью разрешения проблем, приведших к плохому обращению с ребенком 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3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08" y="1650940"/>
            <a:ext cx="42676" cy="597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1583366"/>
            <a:ext cx="42676" cy="743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49918" y="1650940"/>
            <a:ext cx="45719" cy="3237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61" y="1661471"/>
            <a:ext cx="45719" cy="739127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69594" y="1186722"/>
            <a:ext cx="8229600" cy="78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6029" y="2309820"/>
            <a:ext cx="3706689" cy="1755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21219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УСИЛЕНИЕ ПСИХОЛОГИЧЕСКОГО НАСИЛИЯ В СЕМЬЕ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0" y="4357694"/>
            <a:ext cx="3929063" cy="1938992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altLang="ru-RU" sz="2000" dirty="0"/>
              <a:t>Кричит на ребёнка, унижает его в присутствии посторонних. Отказывает ему в поощрении. Ставит перед ребёнком нереальные задачи, угрожая ему утратой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071934" y="2000240"/>
            <a:ext cx="2428890" cy="4401205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dirty="0">
                <a:latin typeface="+mj-lt"/>
              </a:rPr>
              <a:t>Игнорирует переживания ребёнка.  </a:t>
            </a:r>
            <a:r>
              <a:rPr lang="ru-RU" altLang="ru-RU" sz="2000" dirty="0" smtClean="0">
                <a:latin typeface="+mj-lt"/>
              </a:rPr>
              <a:t>Высмеивает</a:t>
            </a:r>
            <a:r>
              <a:rPr lang="ru-RU" altLang="ru-RU" sz="2000" dirty="0">
                <a:latin typeface="+mj-lt"/>
              </a:rPr>
              <a:t>, стыдит,  делает из него козла отпущения, </a:t>
            </a:r>
            <a:endParaRPr lang="ru-RU" altLang="ru-RU" sz="2000" dirty="0" smtClean="0">
              <a:latin typeface="+mj-lt"/>
            </a:endParaRPr>
          </a:p>
          <a:p>
            <a:pPr eaLnBrk="1" hangingPunct="1"/>
            <a:r>
              <a:rPr lang="ru-RU" altLang="ru-RU" sz="2000" dirty="0" smtClean="0">
                <a:latin typeface="+mj-lt"/>
              </a:rPr>
              <a:t>прилюдно </a:t>
            </a:r>
            <a:r>
              <a:rPr lang="ru-RU" altLang="ru-RU" sz="2000" dirty="0">
                <a:latin typeface="+mj-lt"/>
              </a:rPr>
              <a:t>его оскорбляет, </a:t>
            </a:r>
            <a:endParaRPr lang="ru-RU" altLang="ru-RU" sz="2000" dirty="0" smtClean="0">
              <a:latin typeface="+mj-lt"/>
            </a:endParaRPr>
          </a:p>
          <a:p>
            <a:pPr eaLnBrk="1" hangingPunct="1"/>
            <a:r>
              <a:rPr lang="ru-RU" altLang="ru-RU" sz="2000" dirty="0" smtClean="0">
                <a:latin typeface="+mj-lt"/>
              </a:rPr>
              <a:t>критикует </a:t>
            </a:r>
            <a:r>
              <a:rPr lang="ru-RU" altLang="ru-RU" sz="2000" dirty="0">
                <a:latin typeface="+mj-lt"/>
              </a:rPr>
              <a:t>и наказывает без объяснения причин. </a:t>
            </a:r>
            <a:r>
              <a:rPr lang="ru-RU" altLang="ru-RU" sz="2000" dirty="0" smtClean="0">
                <a:latin typeface="+mj-lt"/>
              </a:rPr>
              <a:t>Игнорирует </a:t>
            </a:r>
            <a:r>
              <a:rPr lang="ru-RU" altLang="ru-RU" sz="2000" dirty="0">
                <a:latin typeface="+mj-lt"/>
              </a:rPr>
              <a:t>попытки ребёнка наладить отношения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643702" y="2285992"/>
            <a:ext cx="2357438" cy="4401205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dirty="0"/>
              <a:t>Угрожает  убить или бросить его. Заставляет </a:t>
            </a:r>
            <a:r>
              <a:rPr lang="ru-RU" altLang="ru-RU" sz="2000" dirty="0" smtClean="0"/>
              <a:t>ребёнка становиться </a:t>
            </a:r>
            <a:r>
              <a:rPr lang="ru-RU" altLang="ru-RU" sz="2000" dirty="0"/>
              <a:t>свидетелем жестокого </a:t>
            </a:r>
            <a:r>
              <a:rPr lang="ru-RU" altLang="ru-RU" sz="2000" dirty="0" smtClean="0"/>
              <a:t>обращения </a:t>
            </a:r>
            <a:r>
              <a:rPr lang="ru-RU" altLang="ru-RU" sz="2000" dirty="0"/>
              <a:t>к другому родителю. </a:t>
            </a:r>
            <a:r>
              <a:rPr lang="ru-RU" altLang="ru-RU" sz="2000" dirty="0" smtClean="0"/>
              <a:t>Оставляет </a:t>
            </a:r>
            <a:r>
              <a:rPr lang="ru-RU" altLang="ru-RU" sz="2000" dirty="0"/>
              <a:t>ребёнка без присмотра в опасной </a:t>
            </a:r>
            <a:r>
              <a:rPr lang="ru-RU" altLang="ru-RU" sz="2000" dirty="0" smtClean="0"/>
              <a:t>ситуации</a:t>
            </a:r>
            <a:r>
              <a:rPr lang="ru-RU" altLang="ru-RU" sz="2000" dirty="0"/>
              <a:t>. Принуждает к </a:t>
            </a:r>
            <a:r>
              <a:rPr lang="ru-RU" altLang="ru-RU" sz="2000" dirty="0" err="1"/>
              <a:t>девиантному</a:t>
            </a:r>
            <a:r>
              <a:rPr lang="ru-RU" altLang="ru-RU" sz="2000" dirty="0"/>
              <a:t> поведению</a:t>
            </a:r>
          </a:p>
        </p:txBody>
      </p:sp>
    </p:spTree>
    <p:extLst>
      <p:ext uri="{BB962C8B-B14F-4D97-AF65-F5344CB8AC3E}">
        <p14:creationId xmlns:p14="http://schemas.microsoft.com/office/powerpoint/2010/main" val="20773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1565597"/>
            <a:ext cx="42676" cy="7437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03" y="1582047"/>
            <a:ext cx="42676" cy="597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643050"/>
            <a:ext cx="36579" cy="591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641804"/>
            <a:ext cx="36579" cy="3237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УСИЛЕНИЕ </a:t>
            </a:r>
            <a:r>
              <a:rPr lang="ru-RU" sz="2400" b="1" dirty="0">
                <a:solidFill>
                  <a:srgbClr val="002060"/>
                </a:solidFill>
              </a:rPr>
              <a:t>ФИЗИЧЕСКОГО НАСИЛИЯ В СЕМЬЕ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02" y="4580908"/>
            <a:ext cx="4041998" cy="1871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0357" y="2203517"/>
            <a:ext cx="2267909" cy="32372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995" y="2296619"/>
            <a:ext cx="2300179" cy="3894891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594" y="1186722"/>
            <a:ext cx="8229600" cy="785629"/>
          </a:xfrm>
          <a:prstGeom prst="rect">
            <a:avLst/>
          </a:prstGeom>
        </p:spPr>
      </p:pic>
      <p:sp>
        <p:nvSpPr>
          <p:cNvPr id="15" name="TextBox 18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2214554"/>
            <a:ext cx="3857620" cy="1938992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Единичные 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физические наказания</a:t>
            </a:r>
            <a:r>
              <a:rPr lang="ru-RU" altLang="ru-RU" sz="2000" dirty="0">
                <a:latin typeface="Arial" pitchFamily="34" charset="0"/>
                <a:cs typeface="Arial" pitchFamily="34" charset="0"/>
              </a:rPr>
              <a:t>: шлёпает рукой, даёт подзатыльники. Угрожает ремнем. Сочувствует ребёнку после факта 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наказания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899675"/>
            <a:ext cx="42676" cy="597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995" y="1816830"/>
            <a:ext cx="36579" cy="3237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УСИЛЕНИЕ ПРЕНЕБРЕЖЕНИЯ НУЖДАМИ РЕБЕНКА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9" y="2390134"/>
            <a:ext cx="3206774" cy="175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38" y="4337663"/>
            <a:ext cx="3700593" cy="2139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63" y="1905772"/>
            <a:ext cx="36579" cy="591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040" y="2122866"/>
            <a:ext cx="2408129" cy="351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169" y="2574157"/>
            <a:ext cx="2304488" cy="3590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6737" y="1845818"/>
            <a:ext cx="42676" cy="743776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1428736"/>
            <a:ext cx="8229600" cy="7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ОЦЕНКА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СЕМЕЙНОЙ СИТУАЦИИ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9654"/>
            <a:ext cx="4389122" cy="66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89" y="1787647"/>
            <a:ext cx="4658375" cy="5077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259282" cy="36724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81093" y="109654"/>
            <a:ext cx="4421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ПРОГРАММА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СОЦИАЛЬНОГО СОПРОВОЖДЕНИЯ СЕМЬИ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Рисунок 8" descr="Безымянный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85728"/>
            <a:ext cx="4857752" cy="13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КОНТАКТЫ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71504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Директор центра «Семья»: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Завьялова Ольга Геннадьевна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г. Уфа, ул. 50 лет СССР, 27/1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8 (347) 286-02-32, 286-02-53, 286-02-23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Сайт: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su30.mintrudrb.ru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Эл. почта: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mintrud.su30@bashkortostan.ru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Зав. отделения: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Парфенова Светлана Валерьевна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Адрес: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г.Уфа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ул.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Цюрупы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д.102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Тел.: 8 (347) 286-02-19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Часы работы: </a:t>
            </a:r>
          </a:p>
          <a:p>
            <a:pPr marL="0" indent="0" algn="ctr">
              <a:buNone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Пн-Пт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09.00 ч. – 18.00 ч.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Эл.  почта: cs37@bashkortostan.ru</a:t>
            </a:r>
          </a:p>
          <a:p>
            <a:pPr marL="0" indent="0" algn="ctr">
              <a:buNone/>
            </a:pPr>
            <a:r>
              <a:rPr lang="ru-RU">
                <a:solidFill>
                  <a:schemeClr val="tx2">
                    <a:lumMod val="50000"/>
                  </a:schemeClr>
                </a:solidFill>
              </a:rPr>
              <a:t>Сайт: http://su30.mintrudrb.ru/offices/317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3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11341"/>
            <a:ext cx="9144000" cy="169277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СОГЛАШЕНИЕ ПРАВИТЕЛЬСТВА РЕСПУБЛИКИ БАШКОРТОСТАН С БЛАГОТВОРИТЕЛЬНЫМ ФОНДОМ ПРОФИЛАКТИКИ СОЦИАЛЬНОГО СИРОТСТВА Г. МОСКВА</a:t>
            </a:r>
          </a:p>
          <a:p>
            <a:pPr algn="ctr" eaLnBrk="1" fontAlgn="auto" hangingPunct="1">
              <a:defRPr/>
            </a:pPr>
            <a:endParaRPr lang="en-US" sz="800" b="1" dirty="0" smtClean="0">
              <a:solidFill>
                <a:srgbClr val="002060"/>
              </a:solidFill>
              <a:latin typeface="+mj-lt"/>
            </a:endParaRPr>
          </a:p>
          <a:p>
            <a:pPr algn="ctr" eaLnBrk="1" fontAlgn="auto" hangingPunct="1">
              <a:defRPr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ПОСТАНОВЛЕНИЕ ПРАВИТЕЛЬСТВА ОТ 30.11.2018 Г. № 583</a:t>
            </a:r>
          </a:p>
          <a:p>
            <a:pPr algn="ctr" eaLnBrk="1" fontAlgn="auto" hangingPunct="1">
              <a:defRPr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«Об утверждении порядка организации социального сопровождения семей </a:t>
            </a:r>
            <a:endParaRPr lang="ru-RU" dirty="0" smtClean="0">
              <a:solidFill>
                <a:prstClr val="black"/>
              </a:solidFill>
              <a:latin typeface="+mj-lt"/>
            </a:endParaRPr>
          </a:p>
          <a:p>
            <a:pPr algn="ctr" eaLnBrk="1" fontAlgn="auto" hangingPunct="1">
              <a:defRPr/>
            </a:pPr>
            <a:r>
              <a:rPr lang="ru-RU" dirty="0" smtClean="0">
                <a:solidFill>
                  <a:prstClr val="black"/>
                </a:solidFill>
                <a:latin typeface="+mj-lt"/>
              </a:rPr>
              <a:t>в </a:t>
            </a:r>
            <a:r>
              <a:rPr lang="ru-RU" dirty="0">
                <a:solidFill>
                  <a:prstClr val="black"/>
                </a:solidFill>
                <a:latin typeface="+mj-lt"/>
              </a:rPr>
              <a:t>Республике Башкортостан</a:t>
            </a:r>
            <a:r>
              <a:rPr lang="ru-RU" dirty="0" smtClean="0">
                <a:solidFill>
                  <a:prstClr val="black"/>
                </a:solidFill>
                <a:latin typeface="+mj-lt"/>
              </a:rPr>
              <a:t>»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НАЦИОНАЛЬНАЯ СТРАТЕГИЯ ДЕЙСТВИЙ В ИНТЕРЕСАХ ДЕТЕЙ</a:t>
            </a:r>
          </a:p>
          <a:p>
            <a:pPr algn="ctr"/>
            <a:r>
              <a:rPr lang="ru-RU" dirty="0" smtClean="0">
                <a:latin typeface="+mj-lt"/>
                <a:cs typeface="Arial" charset="0"/>
              </a:rPr>
              <a:t>План </a:t>
            </a:r>
            <a:r>
              <a:rPr lang="ru-RU" dirty="0">
                <a:latin typeface="+mj-lt"/>
                <a:cs typeface="Arial" charset="0"/>
              </a:rPr>
              <a:t>основных мероприятий до 2020 года, проводимых в рамках Десятилетия детства, утвержденный распоряжением Правительства Российской Федерации </a:t>
            </a:r>
            <a:r>
              <a:rPr lang="ru-RU" dirty="0" smtClean="0">
                <a:latin typeface="+mj-lt"/>
                <a:cs typeface="Arial" charset="0"/>
              </a:rPr>
              <a:t/>
            </a:r>
            <a:br>
              <a:rPr lang="ru-RU" dirty="0" smtClean="0">
                <a:latin typeface="+mj-lt"/>
                <a:cs typeface="Arial" charset="0"/>
              </a:rPr>
            </a:br>
            <a:r>
              <a:rPr lang="ru-RU" dirty="0" smtClean="0">
                <a:latin typeface="+mj-lt"/>
                <a:cs typeface="Arial" charset="0"/>
              </a:rPr>
              <a:t>от </a:t>
            </a:r>
            <a:r>
              <a:rPr lang="ru-RU" dirty="0">
                <a:latin typeface="+mj-lt"/>
                <a:cs typeface="Arial" charset="0"/>
              </a:rPr>
              <a:t>6 июля 2018 г. № </a:t>
            </a:r>
            <a:r>
              <a:rPr lang="ru-RU" dirty="0" smtClean="0">
                <a:latin typeface="+mj-lt"/>
                <a:cs typeface="Arial" charset="0"/>
              </a:rPr>
              <a:t>1375-рв в </a:t>
            </a:r>
            <a:r>
              <a:rPr lang="ru-RU" dirty="0">
                <a:latin typeface="+mj-lt"/>
                <a:cs typeface="Arial" charset="0"/>
              </a:rPr>
              <a:t>разделе </a:t>
            </a:r>
            <a:r>
              <a:rPr lang="ru-RU" i="1" dirty="0">
                <a:latin typeface="+mj-lt"/>
                <a:cs typeface="Arial" charset="0"/>
              </a:rPr>
              <a:t>«Ребенок и его право на семью»</a:t>
            </a:r>
            <a:r>
              <a:rPr lang="ru-RU" dirty="0">
                <a:latin typeface="+mj-lt"/>
                <a:cs typeface="Arial" charset="0"/>
              </a:rPr>
              <a:t> включает</a:t>
            </a:r>
            <a:r>
              <a:rPr lang="ru-RU" dirty="0" smtClean="0">
                <a:latin typeface="+mj-lt"/>
                <a:cs typeface="Arial" charset="0"/>
              </a:rPr>
              <a:t>:</a:t>
            </a:r>
          </a:p>
          <a:p>
            <a:pPr algn="just"/>
            <a:r>
              <a:rPr lang="ru-RU" dirty="0">
                <a:latin typeface="+mj-lt"/>
                <a:cs typeface="Arial" charset="0"/>
              </a:rPr>
              <a:t>‒ Совершенствование мер по профилактике социального сиротства, внести предложения по снижению численности детей, оставшихся без попечения родителей.</a:t>
            </a:r>
          </a:p>
          <a:p>
            <a:pPr algn="just"/>
            <a:r>
              <a:rPr lang="ru-RU" dirty="0">
                <a:latin typeface="+mj-lt"/>
                <a:cs typeface="Arial" charset="0"/>
              </a:rPr>
              <a:t>‒ Совершенствование системы взаимодействия органов и организаций по защите прав детей.</a:t>
            </a:r>
          </a:p>
          <a:p>
            <a:pPr algn="just"/>
            <a:r>
              <a:rPr lang="ru-RU" dirty="0">
                <a:latin typeface="+mj-lt"/>
                <a:cs typeface="Arial" charset="0"/>
              </a:rPr>
              <a:t>‒ Организация подготовки, переподготовки и повышения квалификации специалистов органов и организаций, действующих в сфере защиты прав детей.</a:t>
            </a:r>
          </a:p>
          <a:p>
            <a:pPr algn="just"/>
            <a:r>
              <a:rPr lang="ru-RU" dirty="0">
                <a:latin typeface="+mj-lt"/>
                <a:cs typeface="Arial" charset="0"/>
              </a:rPr>
              <a:t>‒ Разработка предложений, направленных на реформирование системы профилактики безнадзорности и правонарушений несовершеннолетних.</a:t>
            </a:r>
          </a:p>
          <a:p>
            <a:pPr algn="just"/>
            <a:r>
              <a:rPr lang="ru-RU" dirty="0">
                <a:latin typeface="+mj-lt"/>
                <a:cs typeface="Arial" charset="0"/>
              </a:rPr>
              <a:t>‒ Проработка </a:t>
            </a:r>
            <a:r>
              <a:rPr lang="ru-RU" dirty="0" smtClean="0">
                <a:latin typeface="+mj-lt"/>
                <a:cs typeface="Arial" charset="0"/>
              </a:rPr>
              <a:t>критериев </a:t>
            </a:r>
            <a:r>
              <a:rPr lang="ru-RU" dirty="0">
                <a:latin typeface="+mj-lt"/>
                <a:cs typeface="Arial" charset="0"/>
              </a:rPr>
              <a:t>доступности социальных услуг для семей с детьми при предоставлении указанных услуг повышение доступности социальных услуг для семей с детьми</a:t>
            </a:r>
            <a:r>
              <a:rPr lang="ru-RU" dirty="0" smtClean="0">
                <a:latin typeface="+mj-lt"/>
                <a:cs typeface="Arial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3938" y="28653"/>
            <a:ext cx="8890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НОРМАТИВНО ПРАВОВЫЕ АКТЫ РЕГЛАМЕНТИРУЮЩИЕ ДЕЯТЕЛЬНОСТЬ ПО СОЦИАЛЬНОМУ СОПРОВОЖДЕНИЮ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40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9769535"/>
              </p:ext>
            </p:extLst>
          </p:nvPr>
        </p:nvGraphicFramePr>
        <p:xfrm>
          <a:off x="539550" y="764704"/>
          <a:ext cx="811853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7" y="188640"/>
            <a:ext cx="855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СТРУКТУРА КООРДИНАЦИОННЫХ СОВЕТОВ И РАБОЧИХ ГРУПП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75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8520" y="119945"/>
            <a:ext cx="9020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ПРИЛОЖЕНИЕ № 1  К ПРИКАЗУ МИНИСТЕРСТВА СЕМЬИ, ТРУДА И СОЦИАЛЬНОЙ ЗАЩИТЫ НАСЕЛЕНИЯ РЕСПУБЛИКИ БАШКОРТОСТАН ОТ 21 ФЕВРАЛЯ 2019 ГОДА № 78-О</a:t>
            </a:r>
            <a:endParaRPr lang="ru-RU" altLang="ru-RU" sz="1600" b="1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 descr="Безымянный 3.jpg"/>
          <p:cNvPicPr>
            <a:picLocks noChangeAspect="1"/>
          </p:cNvPicPr>
          <p:nvPr/>
        </p:nvPicPr>
        <p:blipFill>
          <a:blip r:embed="rId2"/>
          <a:srcRect t="716" r="50781" b="41250"/>
          <a:stretch>
            <a:fillRect/>
          </a:stretch>
        </p:blipFill>
        <p:spPr>
          <a:xfrm>
            <a:off x="857224" y="857232"/>
            <a:ext cx="7858180" cy="57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020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ПРИЛОЖЕНИЕ № 1  К ПРИКАЗУ МИНИСТЕРСТВА СЕМЬИ, ТРУДА И СОЦИАЛЬНОЙ ЗАЩИТЫ НАСЕЛЕНИЯ РЕСПУБЛИКИ БАШКОРТОСТАН ОТ 21 ФЕВРАЛЯ 2019 ГОДА № 78-О</a:t>
            </a:r>
            <a:endParaRPr lang="ru-RU" altLang="ru-RU" sz="1600" b="1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785794"/>
            <a:ext cx="6239357" cy="589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трелка вниз 24"/>
          <p:cNvSpPr/>
          <p:nvPr/>
        </p:nvSpPr>
        <p:spPr>
          <a:xfrm>
            <a:off x="3484587" y="615021"/>
            <a:ext cx="207962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3486446" y="1263922"/>
            <a:ext cx="207962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3486446" y="1836295"/>
            <a:ext cx="207962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3484587" y="2458039"/>
            <a:ext cx="207962" cy="312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3500438" y="3937045"/>
            <a:ext cx="207962" cy="333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87950" y="4063115"/>
            <a:ext cx="1643063" cy="392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рабочих дня</a:t>
            </a:r>
          </a:p>
        </p:txBody>
      </p:sp>
      <p:sp>
        <p:nvSpPr>
          <p:cNvPr id="71" name="Стрелка вниз 70"/>
          <p:cNvSpPr/>
          <p:nvPr/>
        </p:nvSpPr>
        <p:spPr>
          <a:xfrm>
            <a:off x="3500438" y="4942273"/>
            <a:ext cx="279400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25356" y="5175998"/>
            <a:ext cx="2714623" cy="374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соответствии с программой сопровождения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87326" y="4279149"/>
            <a:ext cx="6643687" cy="9233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Рассылка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проекта программы сопровождения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организации, ответственные за исполнение мероприятий, включенных в программу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сопровождения (в течение месяца с начала реализации проекта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программы сопровождения специалист при помощи дополнительной </a:t>
            </a:r>
            <a:r>
              <a:rPr lang="ru-RU" sz="1200" dirty="0">
                <a:solidFill>
                  <a:prstClr val="black"/>
                </a:solidFill>
              </a:rPr>
              <a:t>диагностики по </a:t>
            </a:r>
            <a:r>
              <a:rPr lang="ru-RU" sz="1200" dirty="0" smtClean="0">
                <a:solidFill>
                  <a:prstClr val="black"/>
                </a:solidFill>
              </a:rPr>
              <a:t>необходимости корректирует программу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6880" y="2384422"/>
            <a:ext cx="2071117" cy="4241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3 день после получения информационного сообщения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6643688" y="2286000"/>
            <a:ext cx="43497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214935" y="1919288"/>
            <a:ext cx="1643062" cy="333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рабочих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6584" y="2143125"/>
            <a:ext cx="6643687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Выезд в семью, нуждающуюся в сопровождении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572250" y="5715000"/>
            <a:ext cx="446088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14312" y="5462588"/>
            <a:ext cx="6643685" cy="620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Взаимодействие с сопровождаемой семьёй и организациями, определёнными  программой сопровождения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643688" y="1143000"/>
            <a:ext cx="428625" cy="158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786563" y="500063"/>
            <a:ext cx="428625" cy="158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786563" y="3929063"/>
            <a:ext cx="436562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715125" y="3000375"/>
            <a:ext cx="4365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6858000" y="4643438"/>
            <a:ext cx="425450" cy="158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143500" y="3351914"/>
            <a:ext cx="1571625" cy="3921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рабочих дня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2784475"/>
            <a:ext cx="6643685" cy="885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и направление проекта программы сопровождения в межведомственную рабочую группу, назначение  ответственного по работе с семьей (куратора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928688"/>
            <a:ext cx="6643687" cy="4333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информационного сообщения и направление в центр «Семья» по территориальности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357188"/>
            <a:ext cx="6643687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Выявление семьи, нуждающейся в сопровождении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83426" y="344079"/>
            <a:ext cx="1928812" cy="14274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Органы и организации, предоставляющие первичную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информацию,</a:t>
            </a:r>
          </a:p>
          <a:p>
            <a:pPr lvl="0" algn="ctr"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Территориальные рабочие группы по сопровождению семей</a:t>
            </a:r>
            <a:endParaRPr lang="ru-RU" sz="12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72313" y="2071688"/>
            <a:ext cx="1928812" cy="4286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Центры «Семья»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078663" y="2786063"/>
            <a:ext cx="1922462" cy="43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Центры «Семья»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6292" y="3666648"/>
            <a:ext cx="6643687" cy="4175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Рассмотрение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проекта программы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сопровождения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78663" y="3714750"/>
            <a:ext cx="1933575" cy="3873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Межведомственная рабочая группа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18338" y="5113339"/>
            <a:ext cx="2125662" cy="11731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Куратор семьи, организации, ответственные за исполнение мероприятий, включенных в программу сопровождения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35039" y="-52388"/>
            <a:ext cx="8550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АЛГОРИТМ ЗАПУСКА СИСТЕМЫ СОЦИАЛЬНОГО СОПРОВОЖДЕНИЯ СЕМЬИ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072313" y="4500563"/>
            <a:ext cx="1939925" cy="3873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Куратор семьи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312" y="1571625"/>
            <a:ext cx="6643687" cy="371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Уточнение информации о семье, нуждающейся в сопровождении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125356" y="6131314"/>
            <a:ext cx="2705657" cy="4241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зависимости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от уровня сопровождения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(3, 6, 12 месяцев)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9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МОДЕЛЬ РАННЕГО ВЫЯВЛЕНИЯ И ОРГАНИЗАЦИИ ПОМОЩИ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 descr="Stationery"/>
          <p:cNvSpPr txBox="1">
            <a:spLocks noChangeArrowheads="1"/>
          </p:cNvSpPr>
          <p:nvPr/>
        </p:nvSpPr>
        <p:spPr bwMode="auto">
          <a:xfrm>
            <a:off x="539750" y="1484313"/>
            <a:ext cx="82296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500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ЭТАПЫ ИНТЕРВЕНЦИЙ В СЕМЬЮ</a:t>
            </a:r>
          </a:p>
          <a:p>
            <a:pPr marL="457200" indent="-457200" eaLnBrk="1" hangingPunct="1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+mj-lt"/>
                <a:cs typeface="Arial" panose="020B0604020202020204" pitchFamily="34" charset="0"/>
              </a:rPr>
              <a:t>Этап выявления </a:t>
            </a:r>
            <a:r>
              <a:rPr lang="ru-RU" altLang="ru-RU" sz="2800" dirty="0">
                <a:latin typeface="+mj-lt"/>
                <a:cs typeface="Arial" panose="020B0604020202020204" pitchFamily="34" charset="0"/>
              </a:rPr>
              <a:t>признаков семейного неблагополучия, нарушения прав ребенка</a:t>
            </a:r>
          </a:p>
          <a:p>
            <a:pPr marL="457200" indent="-457200" eaLnBrk="1" hangingPunct="1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+mj-lt"/>
                <a:cs typeface="Arial" panose="020B0604020202020204" pitchFamily="34" charset="0"/>
              </a:rPr>
              <a:t>Этап установления нуждаемости семьи в социальном сопровождении</a:t>
            </a:r>
          </a:p>
          <a:p>
            <a:pPr marL="457200" indent="-457200" eaLnBrk="1" hangingPunct="1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latin typeface="+mj-lt"/>
                <a:cs typeface="Arial" panose="020B0604020202020204" pitchFamily="34" charset="0"/>
              </a:rPr>
              <a:t>Этап организации реабилитационной помощи семье и ребенку</a:t>
            </a:r>
          </a:p>
          <a:p>
            <a:pPr marL="0" indent="0" eaLnBrk="1" hangingPunct="1">
              <a:buFontTx/>
              <a:buNone/>
            </a:pPr>
            <a:endParaRPr lang="ru-RU" altLang="ru-RU" sz="2800" b="1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2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+mj-lt"/>
              </a:rPr>
              <a:t> Что выявляет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?</a:t>
            </a:r>
          </a:p>
          <a:p>
            <a:pPr marL="0" indent="0" algn="ctr">
              <a:buNone/>
            </a:pPr>
            <a:endParaRPr lang="ru-RU" sz="800" dirty="0">
              <a:latin typeface="+mj-lt"/>
            </a:endParaRPr>
          </a:p>
          <a:p>
            <a:pPr marL="0" indent="0" algn="ctr">
              <a:buNone/>
            </a:pPr>
            <a:r>
              <a:rPr lang="ru-RU" dirty="0">
                <a:latin typeface="+mj-lt"/>
              </a:rPr>
              <a:t>	Признаки семейного кризиса, связанного с трудной жизненной ситуацией в жизни семьи или одного из членов семьи,  который влияет на способность родителей замечать и адекватным образом удовлетворять минимальные возрастные потребности ребёнка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ЭТАП ВЫЯВЛЕНИЯ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1321</Words>
  <Application>Microsoft Office PowerPoint</Application>
  <PresentationFormat>Экран (4:3)</PresentationFormat>
  <Paragraphs>210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 Office</vt:lpstr>
      <vt:lpstr>1_Тема Office</vt:lpstr>
      <vt:lpstr>Zased_W_</vt:lpstr>
      <vt:lpstr>1_Zased_W_</vt:lpstr>
      <vt:lpstr>Презентация PowerPoint</vt:lpstr>
      <vt:lpstr>Ожидаемые позитивные изменения для участников системы профилактики социального сиротства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РАННЕГО ВЫЯВЛЕНИЯ И ОРГАНИЗАЦИИ ПОМОЩИ</vt:lpstr>
      <vt:lpstr>ЭТАП ВЫЯВЛЕНИЯ</vt:lpstr>
      <vt:lpstr>ЭТАП ВЫЯВЛЕНИЯ</vt:lpstr>
      <vt:lpstr>Презентация PowerPoint</vt:lpstr>
      <vt:lpstr>ЗАКОНОМЕРНОСТЬ ВОСПРОИЗВЕДЕНИЯ  СОЦИАЛЬНОГО СИРОТСТВА</vt:lpstr>
      <vt:lpstr>РАЗВИТИЕ ТЕХНОЛОГИЙ ПРОФИЛАКТИЧЕСКОЙ РАБОТЫ  С СЕМЬЕЙ</vt:lpstr>
      <vt:lpstr>ИЗМЕНЕНИЕ ПОДХОДОВ В РАБОТЕ С СЕМЬЕЙ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ЦЕННОСТИ</vt:lpstr>
      <vt:lpstr>ЦЕННОСТИ</vt:lpstr>
      <vt:lpstr>Презентация PowerPoint</vt:lpstr>
      <vt:lpstr>УСИЛЕНИЕ ФИЗИЧЕСКОГО НАСИЛИЯ В СЕМЬЕ</vt:lpstr>
      <vt:lpstr>УСИЛЕНИЕ ПРЕНЕБРЕЖЕНИЯ НУЖДАМИ РЕБЕНКА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User</cp:lastModifiedBy>
  <cp:revision>171</cp:revision>
  <cp:lastPrinted>2019-04-10T08:47:10Z</cp:lastPrinted>
  <dcterms:created xsi:type="dcterms:W3CDTF">2018-01-01T08:02:38Z</dcterms:created>
  <dcterms:modified xsi:type="dcterms:W3CDTF">2019-05-29T12:10:02Z</dcterms:modified>
</cp:coreProperties>
</file>